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2"/>
  </p:notesMasterIdLst>
  <p:sldIdLst>
    <p:sldId id="256" r:id="rId2"/>
    <p:sldId id="301" r:id="rId3"/>
    <p:sldId id="300" r:id="rId4"/>
    <p:sldId id="309" r:id="rId5"/>
    <p:sldId id="259" r:id="rId6"/>
    <p:sldId id="267" r:id="rId7"/>
    <p:sldId id="282" r:id="rId8"/>
    <p:sldId id="315" r:id="rId9"/>
    <p:sldId id="316" r:id="rId10"/>
    <p:sldId id="317" r:id="rId11"/>
    <p:sldId id="318" r:id="rId12"/>
    <p:sldId id="319" r:id="rId13"/>
    <p:sldId id="323" r:id="rId14"/>
    <p:sldId id="320" r:id="rId15"/>
    <p:sldId id="311" r:id="rId16"/>
    <p:sldId id="324" r:id="rId17"/>
    <p:sldId id="298" r:id="rId18"/>
    <p:sldId id="299" r:id="rId19"/>
    <p:sldId id="312" r:id="rId20"/>
    <p:sldId id="313" r:id="rId21"/>
    <p:sldId id="314" r:id="rId22"/>
    <p:sldId id="308" r:id="rId23"/>
    <p:sldId id="321" r:id="rId24"/>
    <p:sldId id="322" r:id="rId25"/>
    <p:sldId id="325" r:id="rId26"/>
    <p:sldId id="296" r:id="rId27"/>
    <p:sldId id="305" r:id="rId28"/>
    <p:sldId id="261" r:id="rId29"/>
    <p:sldId id="304" r:id="rId30"/>
    <p:sldId id="258" r:id="rId31"/>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21492"/>
    <p:restoredTop sz="85809"/>
  </p:normalViewPr>
  <p:slideViewPr>
    <p:cSldViewPr snapToGrid="0" snapToObjects="1">
      <p:cViewPr varScale="1">
        <p:scale>
          <a:sx n="93" d="100"/>
          <a:sy n="93" d="100"/>
        </p:scale>
        <p:origin x="1584"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theme" Target="theme/theme1.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09D5A4-25E2-9946-849C-172360F2D9BA}" type="datetimeFigureOut">
              <a:rPr lang="en-US" smtClean="0"/>
              <a:t>7/9/18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94FE3C-2A76-B244-98EC-8FC850B57904}" type="slidenum">
              <a:rPr lang="en-US" smtClean="0"/>
              <a:t>‹#›</a:t>
            </a:fld>
            <a:endParaRPr lang="en-US"/>
          </a:p>
        </p:txBody>
      </p:sp>
    </p:spTree>
    <p:extLst>
      <p:ext uri="{BB962C8B-B14F-4D97-AF65-F5344CB8AC3E}">
        <p14:creationId xmlns:p14="http://schemas.microsoft.com/office/powerpoint/2010/main" val="329734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problem we tackle is sample-efficient algorithm tuning, also known as hyper-parameter optimisation. The difference between a well-tuned and poorly tuned algorithm or agent can be enormous, but tuning is often done manually,  There is growing evidence that automatic tuners can offer better performance with less effort.  So it is best practice to use an automated approach, perhaps in addition to any manual tuning.  [26s]</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2</a:t>
            </a:fld>
            <a:endParaRPr lang="en-US"/>
          </a:p>
        </p:txBody>
      </p:sp>
    </p:spTree>
    <p:extLst>
      <p:ext uri="{BB962C8B-B14F-4D97-AF65-F5344CB8AC3E}">
        <p14:creationId xmlns:p14="http://schemas.microsoft.com/office/powerpoint/2010/main" val="10878209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the same agent playing planet wars: a real time strategy game, and playing it very well.  Rolling horizon evolution is a great approach for general game AI, and can be improved if we tune the parameters to best suit each game.  Compared to Deep RL, rolling horizon evolution offers very rapid (instant) adaptation. [30s]</a:t>
            </a:r>
            <a:endParaRPr lang="en-US" dirty="0"/>
          </a:p>
        </p:txBody>
      </p:sp>
      <p:sp>
        <p:nvSpPr>
          <p:cNvPr id="4" name="Slide Number Placeholder 3"/>
          <p:cNvSpPr>
            <a:spLocks noGrp="1"/>
          </p:cNvSpPr>
          <p:nvPr>
            <p:ph type="sldNum" sz="quarter" idx="10"/>
          </p:nvPr>
        </p:nvSpPr>
        <p:spPr/>
        <p:txBody>
          <a:bodyPr/>
          <a:lstStyle/>
          <a:p>
            <a:fld id="{E4F7DC30-1CFA-2C42-8697-DD85FAD78501}" type="slidenum">
              <a:rPr lang="en-US" smtClean="0"/>
              <a:t>21</a:t>
            </a:fld>
            <a:endParaRPr lang="en-US"/>
          </a:p>
        </p:txBody>
      </p:sp>
    </p:spTree>
    <p:extLst>
      <p:ext uri="{BB962C8B-B14F-4D97-AF65-F5344CB8AC3E}">
        <p14:creationId xmlns:p14="http://schemas.microsoft.com/office/powerpoint/2010/main" val="34324436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shows the model of the sequence length parameter</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27</a:t>
            </a:fld>
            <a:endParaRPr lang="en-US"/>
          </a:p>
        </p:txBody>
      </p:sp>
    </p:spTree>
    <p:extLst>
      <p:ext uri="{BB962C8B-B14F-4D97-AF65-F5344CB8AC3E}">
        <p14:creationId xmlns:p14="http://schemas.microsoft.com/office/powerpoint/2010/main" val="169152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[45s]</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3</a:t>
            </a:fld>
            <a:endParaRPr lang="en-US"/>
          </a:p>
        </p:txBody>
      </p:sp>
    </p:spTree>
    <p:extLst>
      <p:ext uri="{BB962C8B-B14F-4D97-AF65-F5344CB8AC3E}">
        <p14:creationId xmlns:p14="http://schemas.microsoft.com/office/powerpoint/2010/main" val="529257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NTBEA is a type of Estimation of Distribution Algorithm, or EDA.  This is a kind of Evolutionary Algorithm that uses a model of a population instead of or as well as an actual population. NTBEA still uses a standard EA but does most of the search in the space of a learned model.  The model is similar to a combinatorial multi-armed bandit, or CMAB.  Here we use it to tune a RHEA, so these are the main concepts involved in this paper.  [35s]</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4</a:t>
            </a:fld>
            <a:endParaRPr lang="en-US"/>
          </a:p>
        </p:txBody>
      </p:sp>
    </p:spTree>
    <p:extLst>
      <p:ext uri="{BB962C8B-B14F-4D97-AF65-F5344CB8AC3E}">
        <p14:creationId xmlns:p14="http://schemas.microsoft.com/office/powerpoint/2010/main" val="1506325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block diagram shows the main system architecture.  It is pretty simple.  In the middle we have an almost standard evolutionary algorithm.  The noisy fitness evaluator is the system it is trying to optimise - in this case each evaluation involves an agent playing through a stochastic game.  On the left we illustrate the EA making many accesses to the bandit landscape model.  It uses this surrogate model to improve sample efficiency.</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6</a:t>
            </a:fld>
            <a:endParaRPr lang="en-US"/>
          </a:p>
        </p:txBody>
      </p:sp>
    </p:spTree>
    <p:extLst>
      <p:ext uri="{BB962C8B-B14F-4D97-AF65-F5344CB8AC3E}">
        <p14:creationId xmlns:p14="http://schemas.microsoft.com/office/powerpoint/2010/main" val="35397646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the use of epsilon</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7</a:t>
            </a:fld>
            <a:endParaRPr lang="en-US"/>
          </a:p>
        </p:txBody>
      </p:sp>
    </p:spTree>
    <p:extLst>
      <p:ext uri="{BB962C8B-B14F-4D97-AF65-F5344CB8AC3E}">
        <p14:creationId xmlns:p14="http://schemas.microsoft.com/office/powerpoint/2010/main" val="2679961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NTBEA is most similar to a standard (1,lambda) EA.  Let’s recap that this starts with a random point in the search space, then until termination</a:t>
            </a:r>
          </a:p>
          <a:p>
            <a:r>
              <a:rPr lang="en-GB" dirty="0"/>
              <a:t>We repeat a series of variation, evaluation and selection operations.  Note that all evaluations are done using the actual problem evaluator.  The Picker object is a convenient type of </a:t>
            </a:r>
            <a:r>
              <a:rPr lang="en-GB" dirty="0" err="1"/>
              <a:t>Argmax</a:t>
            </a:r>
            <a:r>
              <a:rPr lang="en-GB" dirty="0"/>
              <a:t> function: it is there to Pick the mutated copy version with the highest value.</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17</a:t>
            </a:fld>
            <a:endParaRPr lang="en-US"/>
          </a:p>
        </p:txBody>
      </p:sp>
    </p:spTree>
    <p:extLst>
      <p:ext uri="{BB962C8B-B14F-4D97-AF65-F5344CB8AC3E}">
        <p14:creationId xmlns:p14="http://schemas.microsoft.com/office/powerpoint/2010/main" val="1240544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600" dirty="0"/>
              <a:t>Note that the NTBEA is similar.  The main difference is that all the mutations of the current point are evaluated by the model rather than the actual problem evaluator.</a:t>
            </a:r>
            <a:endParaRPr lang="en-US" sz="1600" dirty="0"/>
          </a:p>
        </p:txBody>
      </p:sp>
      <p:sp>
        <p:nvSpPr>
          <p:cNvPr id="4" name="Slide Number Placeholder 3"/>
          <p:cNvSpPr>
            <a:spLocks noGrp="1"/>
          </p:cNvSpPr>
          <p:nvPr>
            <p:ph type="sldNum" sz="quarter" idx="10"/>
          </p:nvPr>
        </p:nvSpPr>
        <p:spPr/>
        <p:txBody>
          <a:bodyPr/>
          <a:lstStyle/>
          <a:p>
            <a:fld id="{CE94FE3C-2A76-B244-98EC-8FC850B57904}" type="slidenum">
              <a:rPr lang="en-US" smtClean="0"/>
              <a:t>18</a:t>
            </a:fld>
            <a:endParaRPr lang="en-US"/>
          </a:p>
        </p:txBody>
      </p:sp>
    </p:spTree>
    <p:extLst>
      <p:ext uri="{BB962C8B-B14F-4D97-AF65-F5344CB8AC3E}">
        <p14:creationId xmlns:p14="http://schemas.microsoft.com/office/powerpoint/2010/main" val="26874314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[45s]</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19</a:t>
            </a:fld>
            <a:endParaRPr lang="en-US"/>
          </a:p>
        </p:txBody>
      </p:sp>
    </p:spTree>
    <p:extLst>
      <p:ext uri="{BB962C8B-B14F-4D97-AF65-F5344CB8AC3E}">
        <p14:creationId xmlns:p14="http://schemas.microsoft.com/office/powerpoint/2010/main" val="3348141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shows a rolling horizon agent playing Asteroids.  The graph on the left shows how the score varies with each game tick for each of the action sequences currently being evolved.  This is looking 100 game ticks ahead from the current state.  The screen shot on the right shows the current game state, with the pink lines showing the predicted ship positions for each of the action sequences on the left. [30s]</a:t>
            </a:r>
            <a:endParaRPr lang="en-US" dirty="0"/>
          </a:p>
        </p:txBody>
      </p:sp>
      <p:sp>
        <p:nvSpPr>
          <p:cNvPr id="4" name="Slide Number Placeholder 3"/>
          <p:cNvSpPr>
            <a:spLocks noGrp="1"/>
          </p:cNvSpPr>
          <p:nvPr>
            <p:ph type="sldNum" sz="quarter" idx="10"/>
          </p:nvPr>
        </p:nvSpPr>
        <p:spPr/>
        <p:txBody>
          <a:bodyPr/>
          <a:lstStyle/>
          <a:p>
            <a:fld id="{E4F7DC30-1CFA-2C42-8697-DD85FAD78501}" type="slidenum">
              <a:rPr lang="en-US" smtClean="0"/>
              <a:t>20</a:t>
            </a:fld>
            <a:endParaRPr lang="en-US"/>
          </a:p>
        </p:txBody>
      </p:sp>
    </p:spTree>
    <p:extLst>
      <p:ext uri="{BB962C8B-B14F-4D97-AF65-F5344CB8AC3E}">
        <p14:creationId xmlns:p14="http://schemas.microsoft.com/office/powerpoint/2010/main" val="39914580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FE55E78-9F14-FA41-959C-E45D6A0C7129}" type="datetimeFigureOut">
              <a:rPr lang="en-US" smtClean="0"/>
              <a:t>7/9/18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4132379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E55E78-9F14-FA41-959C-E45D6A0C7129}" type="datetimeFigureOut">
              <a:rPr lang="en-US" smtClean="0"/>
              <a:t>7/9/18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3374730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E55E78-9F14-FA41-959C-E45D6A0C7129}" type="datetimeFigureOut">
              <a:rPr lang="en-US" smtClean="0"/>
              <a:t>7/9/18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1229484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E55E78-9F14-FA41-959C-E45D6A0C7129}" type="datetimeFigureOut">
              <a:rPr lang="en-US" smtClean="0"/>
              <a:t>7/9/18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3275646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FE55E78-9F14-FA41-959C-E45D6A0C7129}" type="datetimeFigureOut">
              <a:rPr lang="en-US" smtClean="0"/>
              <a:t>7/9/18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1862117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FE55E78-9F14-FA41-959C-E45D6A0C7129}" type="datetimeFigureOut">
              <a:rPr lang="en-US" smtClean="0"/>
              <a:t>7/9/18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1833304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FE55E78-9F14-FA41-959C-E45D6A0C7129}" type="datetimeFigureOut">
              <a:rPr lang="en-US" smtClean="0"/>
              <a:t>7/9/18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910325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FE55E78-9F14-FA41-959C-E45D6A0C7129}" type="datetimeFigureOut">
              <a:rPr lang="en-US" smtClean="0"/>
              <a:t>7/9/18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2361416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E55E78-9F14-FA41-959C-E45D6A0C7129}" type="datetimeFigureOut">
              <a:rPr lang="en-US" smtClean="0"/>
              <a:t>7/9/18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3816315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FE55E78-9F14-FA41-959C-E45D6A0C7129}" type="datetimeFigureOut">
              <a:rPr lang="en-US" smtClean="0"/>
              <a:t>7/9/18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3920922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FE55E78-9F14-FA41-959C-E45D6A0C7129}" type="datetimeFigureOut">
              <a:rPr lang="en-US" smtClean="0"/>
              <a:t>7/9/18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3744035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E55E78-9F14-FA41-959C-E45D6A0C7129}" type="datetimeFigureOut">
              <a:rPr lang="en-US" smtClean="0"/>
              <a:t>7/9/18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340BDC-DAF3-E646-A482-1B5BF41C25D3}" type="slidenum">
              <a:rPr lang="en-US" smtClean="0"/>
              <a:t>‹#›</a:t>
            </a:fld>
            <a:endParaRPr lang="en-US"/>
          </a:p>
        </p:txBody>
      </p:sp>
    </p:spTree>
    <p:extLst>
      <p:ext uri="{BB962C8B-B14F-4D97-AF65-F5344CB8AC3E}">
        <p14:creationId xmlns:p14="http://schemas.microsoft.com/office/powerpoint/2010/main" val="85216273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youtu.be/G2aoxYODs9U?t=3m27s"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9.png"/></Relationships>
</file>

<file path=ppt/slides/_rels/slide2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11.png"/></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12.png"/></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6922"/>
            <a:ext cx="7772400" cy="1798278"/>
          </a:xfrm>
        </p:spPr>
        <p:txBody>
          <a:bodyPr>
            <a:noAutofit/>
          </a:bodyPr>
          <a:lstStyle/>
          <a:p>
            <a:r>
              <a:rPr lang="en-US" sz="3600" dirty="0"/>
              <a:t>N-Tuple Bandit Evolutionary Algorithm (NTBEA) </a:t>
            </a:r>
            <a:br>
              <a:rPr lang="en-US" sz="3600" dirty="0"/>
            </a:br>
            <a:r>
              <a:rPr lang="en-US" sz="3600" dirty="0"/>
              <a:t>for Game Agent Optimisation</a:t>
            </a:r>
            <a:br>
              <a:rPr lang="en-US" sz="3600" dirty="0"/>
            </a:br>
            <a:br>
              <a:rPr lang="en-US" sz="3600" dirty="0"/>
            </a:br>
            <a:endParaRPr lang="en-US" sz="2400" dirty="0"/>
          </a:p>
        </p:txBody>
      </p:sp>
      <p:sp>
        <p:nvSpPr>
          <p:cNvPr id="3" name="Subtitle 2"/>
          <p:cNvSpPr>
            <a:spLocks noGrp="1"/>
          </p:cNvSpPr>
          <p:nvPr>
            <p:ph type="subTitle" idx="1"/>
          </p:nvPr>
        </p:nvSpPr>
        <p:spPr>
          <a:xfrm>
            <a:off x="1143000" y="3352800"/>
            <a:ext cx="6858000" cy="2865120"/>
          </a:xfrm>
        </p:spPr>
        <p:txBody>
          <a:bodyPr>
            <a:normAutofit fontScale="92500" lnSpcReduction="20000"/>
          </a:bodyPr>
          <a:lstStyle/>
          <a:p>
            <a:r>
              <a:rPr lang="en-US" sz="3200" dirty="0"/>
              <a:t>Simon Lucas</a:t>
            </a:r>
            <a:r>
              <a:rPr lang="en-US" sz="3200" baseline="30000" dirty="0"/>
              <a:t>1</a:t>
            </a:r>
            <a:r>
              <a:rPr lang="en-US" sz="3200" dirty="0"/>
              <a:t>, Jialin Liu</a:t>
            </a:r>
            <a:r>
              <a:rPr lang="en-US" sz="3200" baseline="30000" dirty="0"/>
              <a:t>2</a:t>
            </a:r>
            <a:r>
              <a:rPr lang="en-US" sz="3200" dirty="0"/>
              <a:t> and Diego Perez</a:t>
            </a:r>
            <a:r>
              <a:rPr lang="en-US" sz="3200" baseline="30000" dirty="0"/>
              <a:t>1</a:t>
            </a:r>
          </a:p>
          <a:p>
            <a:endParaRPr lang="en-US" sz="3200" baseline="30000" dirty="0"/>
          </a:p>
          <a:p>
            <a:r>
              <a:rPr lang="en-GB" dirty="0"/>
              <a:t>1: Queen Mary University of London</a:t>
            </a:r>
          </a:p>
          <a:p>
            <a:r>
              <a:rPr lang="en-GB" dirty="0"/>
              <a:t>2: Southern University of Science and Technology, Shenzhen</a:t>
            </a:r>
          </a:p>
          <a:p>
            <a:br>
              <a:rPr lang="en-US" sz="3600" dirty="0"/>
            </a:br>
            <a:r>
              <a:rPr lang="en-US" dirty="0"/>
              <a:t>Short-listed for an </a:t>
            </a:r>
            <a:br>
              <a:rPr lang="en-US" dirty="0"/>
            </a:br>
            <a:r>
              <a:rPr lang="en-US" dirty="0"/>
              <a:t>IEEE CEC 2018 Best Paper Award</a:t>
            </a:r>
          </a:p>
        </p:txBody>
      </p:sp>
    </p:spTree>
    <p:extLst>
      <p:ext uri="{BB962C8B-B14F-4D97-AF65-F5344CB8AC3E}">
        <p14:creationId xmlns:p14="http://schemas.microsoft.com/office/powerpoint/2010/main" val="1465829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8E0D2-9165-494E-AAAE-30EE0B72A00E}"/>
              </a:ext>
            </a:extLst>
          </p:cNvPr>
          <p:cNvSpPr>
            <a:spLocks noGrp="1"/>
          </p:cNvSpPr>
          <p:nvPr>
            <p:ph type="title"/>
          </p:nvPr>
        </p:nvSpPr>
        <p:spPr/>
        <p:txBody>
          <a:bodyPr>
            <a:normAutofit fontScale="90000"/>
          </a:bodyPr>
          <a:lstStyle/>
          <a:p>
            <a:r>
              <a:rPr lang="en-GB" dirty="0"/>
              <a:t>Green bars: exploitation</a:t>
            </a:r>
            <a:br>
              <a:rPr lang="en-GB" dirty="0"/>
            </a:br>
            <a:r>
              <a:rPr lang="en-GB" dirty="0"/>
              <a:t>Blue bars: exploration</a:t>
            </a:r>
            <a:br>
              <a:rPr lang="en-GB" dirty="0"/>
            </a:br>
            <a:r>
              <a:rPr lang="en-GB" dirty="0"/>
              <a:t>Green + Blue = UCB value</a:t>
            </a:r>
            <a:endParaRPr lang="en-US" dirty="0"/>
          </a:p>
        </p:txBody>
      </p:sp>
      <p:pic>
        <p:nvPicPr>
          <p:cNvPr id="5" name="Content Placeholder 4">
            <a:extLst>
              <a:ext uri="{FF2B5EF4-FFF2-40B4-BE49-F238E27FC236}">
                <a16:creationId xmlns:a16="http://schemas.microsoft.com/office/drawing/2014/main" id="{CD9C1939-F6F6-894B-A5FD-5EF0CBDD38D9}"/>
              </a:ext>
            </a:extLst>
          </p:cNvPr>
          <p:cNvPicPr>
            <a:picLocks noGrp="1" noChangeAspect="1"/>
          </p:cNvPicPr>
          <p:nvPr>
            <p:ph idx="1"/>
          </p:nvPr>
        </p:nvPicPr>
        <p:blipFill>
          <a:blip r:embed="rId2"/>
          <a:stretch>
            <a:fillRect/>
          </a:stretch>
        </p:blipFill>
        <p:spPr>
          <a:xfrm>
            <a:off x="1196773" y="1825625"/>
            <a:ext cx="6750454" cy="4351338"/>
          </a:xfrm>
        </p:spPr>
      </p:pic>
    </p:spTree>
    <p:extLst>
      <p:ext uri="{BB962C8B-B14F-4D97-AF65-F5344CB8AC3E}">
        <p14:creationId xmlns:p14="http://schemas.microsoft.com/office/powerpoint/2010/main" val="39883528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87973-71D4-3743-8196-1E879BCCD0DB}"/>
              </a:ext>
            </a:extLst>
          </p:cNvPr>
          <p:cNvSpPr>
            <a:spLocks noGrp="1"/>
          </p:cNvSpPr>
          <p:nvPr>
            <p:ph type="title"/>
          </p:nvPr>
        </p:nvSpPr>
        <p:spPr/>
        <p:txBody>
          <a:bodyPr/>
          <a:lstStyle/>
          <a:p>
            <a:r>
              <a:rPr lang="en-GB" dirty="0"/>
              <a:t>Note how exploration term grows for less sampled options</a:t>
            </a:r>
            <a:endParaRPr lang="en-US" dirty="0"/>
          </a:p>
        </p:txBody>
      </p:sp>
      <p:pic>
        <p:nvPicPr>
          <p:cNvPr id="11" name="Content Placeholder 10">
            <a:extLst>
              <a:ext uri="{FF2B5EF4-FFF2-40B4-BE49-F238E27FC236}">
                <a16:creationId xmlns:a16="http://schemas.microsoft.com/office/drawing/2014/main" id="{8ECA68DD-32CF-304A-9A1F-5814BAF5F23F}"/>
              </a:ext>
            </a:extLst>
          </p:cNvPr>
          <p:cNvPicPr>
            <a:picLocks noGrp="1" noChangeAspect="1"/>
          </p:cNvPicPr>
          <p:nvPr>
            <p:ph idx="1"/>
          </p:nvPr>
        </p:nvPicPr>
        <p:blipFill>
          <a:blip r:embed="rId2"/>
          <a:stretch>
            <a:fillRect/>
          </a:stretch>
        </p:blipFill>
        <p:spPr>
          <a:xfrm>
            <a:off x="1212798" y="1825625"/>
            <a:ext cx="6718403" cy="4351338"/>
          </a:xfrm>
        </p:spPr>
      </p:pic>
    </p:spTree>
    <p:extLst>
      <p:ext uri="{BB962C8B-B14F-4D97-AF65-F5344CB8AC3E}">
        <p14:creationId xmlns:p14="http://schemas.microsoft.com/office/powerpoint/2010/main" val="11934211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D53F3-643C-D048-9B6B-94E591237721}"/>
              </a:ext>
            </a:extLst>
          </p:cNvPr>
          <p:cNvSpPr>
            <a:spLocks noGrp="1"/>
          </p:cNvSpPr>
          <p:nvPr>
            <p:ph type="title"/>
          </p:nvPr>
        </p:nvSpPr>
        <p:spPr/>
        <p:txBody>
          <a:bodyPr/>
          <a:lstStyle/>
          <a:p>
            <a:r>
              <a:rPr lang="en-GB" dirty="0"/>
              <a:t>Note how promising options are sampled more frequently</a:t>
            </a:r>
            <a:endParaRPr lang="en-US" dirty="0"/>
          </a:p>
        </p:txBody>
      </p:sp>
      <p:pic>
        <p:nvPicPr>
          <p:cNvPr id="11" name="Content Placeholder 10">
            <a:extLst>
              <a:ext uri="{FF2B5EF4-FFF2-40B4-BE49-F238E27FC236}">
                <a16:creationId xmlns:a16="http://schemas.microsoft.com/office/drawing/2014/main" id="{93F47FCC-4917-594C-B55D-EFE06A7E1A40}"/>
              </a:ext>
            </a:extLst>
          </p:cNvPr>
          <p:cNvPicPr>
            <a:picLocks noGrp="1" noChangeAspect="1"/>
          </p:cNvPicPr>
          <p:nvPr>
            <p:ph idx="1"/>
          </p:nvPr>
        </p:nvPicPr>
        <p:blipFill>
          <a:blip r:embed="rId2"/>
          <a:stretch>
            <a:fillRect/>
          </a:stretch>
        </p:blipFill>
        <p:spPr>
          <a:xfrm>
            <a:off x="1208172" y="1825625"/>
            <a:ext cx="6727656" cy="4351338"/>
          </a:xfrm>
        </p:spPr>
      </p:pic>
    </p:spTree>
    <p:extLst>
      <p:ext uri="{BB962C8B-B14F-4D97-AF65-F5344CB8AC3E}">
        <p14:creationId xmlns:p14="http://schemas.microsoft.com/office/powerpoint/2010/main" val="3126908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F7428-7B97-2048-A10D-BFF5CFCBA5A3}"/>
              </a:ext>
            </a:extLst>
          </p:cNvPr>
          <p:cNvSpPr>
            <a:spLocks noGrp="1"/>
          </p:cNvSpPr>
          <p:nvPr>
            <p:ph type="title"/>
          </p:nvPr>
        </p:nvSpPr>
        <p:spPr/>
        <p:txBody>
          <a:bodyPr/>
          <a:lstStyle/>
          <a:p>
            <a:r>
              <a:rPr lang="en-GB" dirty="0"/>
              <a:t>Video</a:t>
            </a:r>
            <a:endParaRPr lang="en-US" dirty="0"/>
          </a:p>
        </p:txBody>
      </p:sp>
      <p:pic>
        <p:nvPicPr>
          <p:cNvPr id="7" name="Multi Armed Bandit Short">
            <a:hlinkClick r:id="" action="ppaction://media"/>
            <a:extLst>
              <a:ext uri="{FF2B5EF4-FFF2-40B4-BE49-F238E27FC236}">
                <a16:creationId xmlns:a16="http://schemas.microsoft.com/office/drawing/2014/main" id="{72AE278B-9289-574D-91D3-151FFFFAC71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4056" y="1806125"/>
            <a:ext cx="7735887" cy="4351338"/>
          </a:xfrm>
        </p:spPr>
      </p:pic>
      <p:sp>
        <p:nvSpPr>
          <p:cNvPr id="8" name="TextBox 7">
            <a:extLst>
              <a:ext uri="{FF2B5EF4-FFF2-40B4-BE49-F238E27FC236}">
                <a16:creationId xmlns:a16="http://schemas.microsoft.com/office/drawing/2014/main" id="{23568A87-7072-C546-8966-07EEECF4B37E}"/>
              </a:ext>
            </a:extLst>
          </p:cNvPr>
          <p:cNvSpPr txBox="1"/>
          <p:nvPr/>
        </p:nvSpPr>
        <p:spPr>
          <a:xfrm>
            <a:off x="855663" y="5818909"/>
            <a:ext cx="529792" cy="338554"/>
          </a:xfrm>
          <a:prstGeom prst="rect">
            <a:avLst/>
          </a:prstGeom>
          <a:noFill/>
        </p:spPr>
        <p:txBody>
          <a:bodyPr wrap="square" rtlCol="0">
            <a:spAutoFit/>
          </a:bodyPr>
          <a:lstStyle/>
          <a:p>
            <a:r>
              <a:rPr lang="en-GB" sz="1600" dirty="0">
                <a:solidFill>
                  <a:schemeClr val="bg1"/>
                </a:solidFill>
              </a:rPr>
              <a:t>0</a:t>
            </a:r>
            <a:endParaRPr lang="en-US" sz="1600" dirty="0">
              <a:solidFill>
                <a:schemeClr val="bg1"/>
              </a:solidFill>
            </a:endParaRPr>
          </a:p>
        </p:txBody>
      </p:sp>
      <p:sp>
        <p:nvSpPr>
          <p:cNvPr id="9" name="TextBox 8">
            <a:extLst>
              <a:ext uri="{FF2B5EF4-FFF2-40B4-BE49-F238E27FC236}">
                <a16:creationId xmlns:a16="http://schemas.microsoft.com/office/drawing/2014/main" id="{6F247419-B2D4-414C-BAEE-E958520313DD}"/>
              </a:ext>
            </a:extLst>
          </p:cNvPr>
          <p:cNvSpPr txBox="1"/>
          <p:nvPr/>
        </p:nvSpPr>
        <p:spPr>
          <a:xfrm>
            <a:off x="628650" y="1995054"/>
            <a:ext cx="1319500" cy="338554"/>
          </a:xfrm>
          <a:prstGeom prst="rect">
            <a:avLst/>
          </a:prstGeom>
          <a:noFill/>
        </p:spPr>
        <p:txBody>
          <a:bodyPr wrap="square" rtlCol="0">
            <a:spAutoFit/>
          </a:bodyPr>
          <a:lstStyle/>
          <a:p>
            <a:r>
              <a:rPr lang="en-GB" sz="1600" dirty="0">
                <a:solidFill>
                  <a:schemeClr val="bg1"/>
                </a:solidFill>
              </a:rPr>
              <a:t>15000</a:t>
            </a:r>
            <a:endParaRPr lang="en-US" sz="1600" dirty="0">
              <a:solidFill>
                <a:schemeClr val="bg1"/>
              </a:solidFill>
            </a:endParaRPr>
          </a:p>
        </p:txBody>
      </p:sp>
    </p:spTree>
    <p:extLst>
      <p:ext uri="{BB962C8B-B14F-4D97-AF65-F5344CB8AC3E}">
        <p14:creationId xmlns:p14="http://schemas.microsoft.com/office/powerpoint/2010/main" val="2999246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3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94518-1665-144A-83C6-852D52E90D93}"/>
              </a:ext>
            </a:extLst>
          </p:cNvPr>
          <p:cNvSpPr>
            <a:spLocks noGrp="1"/>
          </p:cNvSpPr>
          <p:nvPr>
            <p:ph type="title"/>
          </p:nvPr>
        </p:nvSpPr>
        <p:spPr/>
        <p:txBody>
          <a:bodyPr/>
          <a:lstStyle/>
          <a:p>
            <a:r>
              <a:rPr lang="en-GB" dirty="0"/>
              <a:t>So far, that’s fine for a single parameter</a:t>
            </a:r>
            <a:endParaRPr lang="en-US" dirty="0"/>
          </a:p>
        </p:txBody>
      </p:sp>
      <p:sp>
        <p:nvSpPr>
          <p:cNvPr id="3" name="Content Placeholder 2">
            <a:extLst>
              <a:ext uri="{FF2B5EF4-FFF2-40B4-BE49-F238E27FC236}">
                <a16:creationId xmlns:a16="http://schemas.microsoft.com/office/drawing/2014/main" id="{9FFBCA1E-0520-1641-BCAA-503A575FBB8C}"/>
              </a:ext>
            </a:extLst>
          </p:cNvPr>
          <p:cNvSpPr>
            <a:spLocks noGrp="1"/>
          </p:cNvSpPr>
          <p:nvPr>
            <p:ph idx="1"/>
          </p:nvPr>
        </p:nvSpPr>
        <p:spPr/>
        <p:txBody>
          <a:bodyPr/>
          <a:lstStyle/>
          <a:p>
            <a:r>
              <a:rPr lang="en-GB" dirty="0"/>
              <a:t>But we need to choose the best </a:t>
            </a:r>
            <a:r>
              <a:rPr lang="en-GB" sz="9600" dirty="0"/>
              <a:t>COMBINATION</a:t>
            </a:r>
            <a:r>
              <a:rPr lang="en-GB" dirty="0"/>
              <a:t> of parameters!</a:t>
            </a:r>
          </a:p>
          <a:p>
            <a:r>
              <a:rPr lang="en-GB" dirty="0"/>
              <a:t>Hence the N-Tuple model</a:t>
            </a:r>
          </a:p>
          <a:p>
            <a:r>
              <a:rPr lang="en-GB" dirty="0"/>
              <a:t>Scales well for a large number of parameters</a:t>
            </a:r>
            <a:endParaRPr lang="en-US" dirty="0"/>
          </a:p>
        </p:txBody>
      </p:sp>
    </p:spTree>
    <p:extLst>
      <p:ext uri="{BB962C8B-B14F-4D97-AF65-F5344CB8AC3E}">
        <p14:creationId xmlns:p14="http://schemas.microsoft.com/office/powerpoint/2010/main" val="39752615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4F262-A5BF-CB47-8025-9B89BDB882CE}"/>
              </a:ext>
            </a:extLst>
          </p:cNvPr>
          <p:cNvSpPr>
            <a:spLocks noGrp="1"/>
          </p:cNvSpPr>
          <p:nvPr>
            <p:ph type="title"/>
          </p:nvPr>
        </p:nvSpPr>
        <p:spPr/>
        <p:txBody>
          <a:bodyPr>
            <a:normAutofit/>
          </a:bodyPr>
          <a:lstStyle/>
          <a:p>
            <a:r>
              <a:rPr lang="en-GB" dirty="0"/>
              <a:t>N-Tuple Bandit Model: suppose we have </a:t>
            </a:r>
            <a:r>
              <a:rPr lang="en-GB" b="1" dirty="0"/>
              <a:t>P</a:t>
            </a:r>
            <a:r>
              <a:rPr lang="en-GB" dirty="0"/>
              <a:t> parameters to tune</a:t>
            </a:r>
            <a:endParaRPr lang="en-US" dirty="0"/>
          </a:p>
        </p:txBody>
      </p:sp>
      <p:sp>
        <p:nvSpPr>
          <p:cNvPr id="3" name="Content Placeholder 2">
            <a:extLst>
              <a:ext uri="{FF2B5EF4-FFF2-40B4-BE49-F238E27FC236}">
                <a16:creationId xmlns:a16="http://schemas.microsoft.com/office/drawing/2014/main" id="{6CCE0C95-6A1A-5A47-B86B-536964B5EB9E}"/>
              </a:ext>
            </a:extLst>
          </p:cNvPr>
          <p:cNvSpPr>
            <a:spLocks noGrp="1"/>
          </p:cNvSpPr>
          <p:nvPr>
            <p:ph idx="1"/>
          </p:nvPr>
        </p:nvSpPr>
        <p:spPr/>
        <p:txBody>
          <a:bodyPr>
            <a:normAutofit fontScale="92500" lnSpcReduction="10000"/>
          </a:bodyPr>
          <a:lstStyle/>
          <a:p>
            <a:r>
              <a:rPr lang="en-GB" dirty="0"/>
              <a:t>1-Tuples: Each 1-tuple models a single parameter: there are </a:t>
            </a:r>
            <a:r>
              <a:rPr lang="en-GB" b="1" dirty="0"/>
              <a:t>P</a:t>
            </a:r>
            <a:r>
              <a:rPr lang="en-GB" dirty="0"/>
              <a:t> 1-Tuples</a:t>
            </a:r>
          </a:p>
          <a:p>
            <a:r>
              <a:rPr lang="en-GB" dirty="0"/>
              <a:t>2-Tuples: Each 2-Tuple models each distinct pair of parameters: there are </a:t>
            </a:r>
            <a:r>
              <a:rPr lang="en-GB" b="1" dirty="0"/>
              <a:t>P</a:t>
            </a:r>
            <a:r>
              <a:rPr lang="en-GB" dirty="0"/>
              <a:t>(</a:t>
            </a:r>
            <a:r>
              <a:rPr lang="en-GB" b="1" dirty="0"/>
              <a:t>P</a:t>
            </a:r>
            <a:r>
              <a:rPr lang="en-GB" dirty="0"/>
              <a:t>-1)/2   2-tuples</a:t>
            </a:r>
          </a:p>
          <a:p>
            <a:r>
              <a:rPr lang="en-GB" dirty="0"/>
              <a:t>N-Tuple: This models the effects of all parameter choices combined: there is 1   </a:t>
            </a:r>
            <a:r>
              <a:rPr lang="en-GB" b="1" dirty="0"/>
              <a:t>P</a:t>
            </a:r>
            <a:r>
              <a:rPr lang="en-GB" dirty="0"/>
              <a:t>-Tuple</a:t>
            </a:r>
          </a:p>
          <a:p>
            <a:r>
              <a:rPr lang="en-GB" dirty="0"/>
              <a:t>In this paper we have 5 parameters to tune, hence </a:t>
            </a:r>
            <a:r>
              <a:rPr lang="en-GB" b="1" dirty="0"/>
              <a:t>16</a:t>
            </a:r>
            <a:r>
              <a:rPr lang="en-GB" dirty="0"/>
              <a:t> tuples (5 + 10 + 1).</a:t>
            </a:r>
          </a:p>
          <a:p>
            <a:r>
              <a:rPr lang="en-GB" dirty="0"/>
              <a:t>N-Tuples are superfast compared to (for example) Gaussian Processes and give one-shot learning</a:t>
            </a:r>
            <a:br>
              <a:rPr lang="en-GB" dirty="0"/>
            </a:br>
            <a:endParaRPr lang="en-GB" dirty="0"/>
          </a:p>
        </p:txBody>
      </p:sp>
    </p:spTree>
    <p:extLst>
      <p:ext uri="{BB962C8B-B14F-4D97-AF65-F5344CB8AC3E}">
        <p14:creationId xmlns:p14="http://schemas.microsoft.com/office/powerpoint/2010/main" val="35113719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EE0E2-37B1-6940-991D-E88739EE882E}"/>
              </a:ext>
            </a:extLst>
          </p:cNvPr>
          <p:cNvSpPr>
            <a:spLocks noGrp="1"/>
          </p:cNvSpPr>
          <p:nvPr>
            <p:ph type="title"/>
          </p:nvPr>
        </p:nvSpPr>
        <p:spPr/>
        <p:txBody>
          <a:bodyPr/>
          <a:lstStyle/>
          <a:p>
            <a:r>
              <a:rPr lang="en-GB" dirty="0"/>
              <a:t>The 16 tuples used </a:t>
            </a:r>
            <a:br>
              <a:rPr lang="en-GB" dirty="0"/>
            </a:br>
            <a:r>
              <a:rPr lang="en-GB" dirty="0"/>
              <a:t>(parameter indices)</a:t>
            </a:r>
            <a:endParaRPr lang="en-US" dirty="0"/>
          </a:p>
        </p:txBody>
      </p:sp>
      <p:sp>
        <p:nvSpPr>
          <p:cNvPr id="3" name="Content Placeholder 2">
            <a:extLst>
              <a:ext uri="{FF2B5EF4-FFF2-40B4-BE49-F238E27FC236}">
                <a16:creationId xmlns:a16="http://schemas.microsoft.com/office/drawing/2014/main" id="{25A7ABFD-47BC-1C49-A858-490BE4081217}"/>
              </a:ext>
            </a:extLst>
          </p:cNvPr>
          <p:cNvSpPr>
            <a:spLocks noGrp="1"/>
          </p:cNvSpPr>
          <p:nvPr>
            <p:ph idx="1"/>
          </p:nvPr>
        </p:nvSpPr>
        <p:spPr/>
        <p:txBody>
          <a:bodyPr>
            <a:normAutofit lnSpcReduction="10000"/>
          </a:bodyPr>
          <a:lstStyle/>
          <a:p>
            <a:pPr marL="0" indent="0">
              <a:buNone/>
            </a:pPr>
            <a:r>
              <a:rPr lang="en-GB" sz="3200" b="1" dirty="0">
                <a:latin typeface="Courier New" panose="02070309020205020404" pitchFamily="49" charset="0"/>
                <a:cs typeface="Courier New" panose="02070309020205020404" pitchFamily="49" charset="0"/>
              </a:rPr>
              <a:t>[0],[1],[2],[3],[4]</a:t>
            </a:r>
          </a:p>
          <a:p>
            <a:pPr marL="0" indent="0">
              <a:buNone/>
            </a:pPr>
            <a:endParaRPr lang="en-GB" sz="3200" b="1" dirty="0">
              <a:latin typeface="Courier New" panose="02070309020205020404" pitchFamily="49" charset="0"/>
              <a:cs typeface="Courier New" panose="02070309020205020404" pitchFamily="49" charset="0"/>
            </a:endParaRPr>
          </a:p>
          <a:p>
            <a:pPr marL="0" indent="0">
              <a:buNone/>
            </a:pPr>
            <a:r>
              <a:rPr lang="en-GB" sz="3200" b="1" dirty="0">
                <a:latin typeface="Courier New" panose="02070309020205020404" pitchFamily="49" charset="0"/>
                <a:cs typeface="Courier New" panose="02070309020205020404" pitchFamily="49" charset="0"/>
              </a:rPr>
              <a:t>[0,1],[0,2],[0,3],[0,4]</a:t>
            </a:r>
          </a:p>
          <a:p>
            <a:pPr marL="0" indent="0">
              <a:buNone/>
            </a:pPr>
            <a:r>
              <a:rPr lang="en-GB" sz="3200" b="1" dirty="0">
                <a:latin typeface="Courier New" panose="02070309020205020404" pitchFamily="49" charset="0"/>
                <a:cs typeface="Courier New" panose="02070309020205020404" pitchFamily="49" charset="0"/>
              </a:rPr>
              <a:t>[1,2],[1,3],[1,4]</a:t>
            </a:r>
          </a:p>
          <a:p>
            <a:pPr marL="0" indent="0">
              <a:buNone/>
            </a:pPr>
            <a:r>
              <a:rPr lang="en-GB" sz="3200" b="1" dirty="0">
                <a:latin typeface="Courier New" panose="02070309020205020404" pitchFamily="49" charset="0"/>
                <a:cs typeface="Courier New" panose="02070309020205020404" pitchFamily="49" charset="0"/>
              </a:rPr>
              <a:t>[2,3],[2,4]</a:t>
            </a:r>
          </a:p>
          <a:p>
            <a:pPr marL="0" indent="0">
              <a:buNone/>
            </a:pPr>
            <a:r>
              <a:rPr lang="en-GB" sz="3200" b="1" dirty="0">
                <a:latin typeface="Courier New" panose="02070309020205020404" pitchFamily="49" charset="0"/>
                <a:cs typeface="Courier New" panose="02070309020205020404" pitchFamily="49" charset="0"/>
              </a:rPr>
              <a:t>[3,4]</a:t>
            </a:r>
          </a:p>
          <a:p>
            <a:pPr marL="0" indent="0">
              <a:buNone/>
            </a:pPr>
            <a:endParaRPr lang="en-GB" sz="3200" b="1" dirty="0">
              <a:latin typeface="Courier New" panose="02070309020205020404" pitchFamily="49" charset="0"/>
              <a:cs typeface="Courier New" panose="02070309020205020404" pitchFamily="49" charset="0"/>
            </a:endParaRPr>
          </a:p>
          <a:p>
            <a:pPr marL="0" indent="0">
              <a:buNone/>
            </a:pPr>
            <a:r>
              <a:rPr lang="en-GB" sz="3200" b="1" dirty="0">
                <a:latin typeface="Courier New" panose="02070309020205020404" pitchFamily="49" charset="0"/>
                <a:cs typeface="Courier New" panose="02070309020205020404" pitchFamily="49" charset="0"/>
              </a:rPr>
              <a:t>[0,1,2,3,4]</a:t>
            </a:r>
            <a:endParaRPr lang="en-US" sz="32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5744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3429C-3509-954E-860E-E80492D16883}"/>
              </a:ext>
            </a:extLst>
          </p:cNvPr>
          <p:cNvSpPr>
            <a:spLocks noGrp="1"/>
          </p:cNvSpPr>
          <p:nvPr>
            <p:ph type="title"/>
          </p:nvPr>
        </p:nvSpPr>
        <p:spPr>
          <a:xfrm>
            <a:off x="628650" y="365126"/>
            <a:ext cx="7886700" cy="632401"/>
          </a:xfrm>
        </p:spPr>
        <p:txBody>
          <a:bodyPr>
            <a:normAutofit fontScale="90000"/>
          </a:bodyPr>
          <a:lstStyle/>
          <a:p>
            <a:r>
              <a:rPr lang="en-GB" dirty="0"/>
              <a:t>A standard (1,lambda) EA</a:t>
            </a:r>
            <a:endParaRPr lang="en-US" dirty="0"/>
          </a:p>
        </p:txBody>
      </p:sp>
      <p:sp>
        <p:nvSpPr>
          <p:cNvPr id="3" name="Content Placeholder 2">
            <a:extLst>
              <a:ext uri="{FF2B5EF4-FFF2-40B4-BE49-F238E27FC236}">
                <a16:creationId xmlns:a16="http://schemas.microsoft.com/office/drawing/2014/main" id="{C2F52EEF-9CAB-6344-87FD-89F457C8A30E}"/>
              </a:ext>
            </a:extLst>
          </p:cNvPr>
          <p:cNvSpPr>
            <a:spLocks noGrp="1"/>
          </p:cNvSpPr>
          <p:nvPr>
            <p:ph idx="1"/>
          </p:nvPr>
        </p:nvSpPr>
        <p:spPr>
          <a:xfrm>
            <a:off x="628650" y="1280160"/>
            <a:ext cx="7886700" cy="5270269"/>
          </a:xfrm>
        </p:spPr>
        <p:txBody>
          <a:bodyPr>
            <a:normAutofit/>
          </a:bodyPr>
          <a:lstStyle/>
          <a:p>
            <a:pPr marL="0" indent="0">
              <a:buNone/>
            </a:pPr>
            <a:r>
              <a:rPr lang="en-GB" sz="2200" b="1" dirty="0">
                <a:latin typeface="Courier New" panose="02070309020205020404" pitchFamily="49" charset="0"/>
                <a:cs typeface="Courier New" panose="02070309020205020404" pitchFamily="49" charset="0"/>
              </a:rPr>
              <a:t>int[] p = random point in search space</a:t>
            </a:r>
          </a:p>
          <a:p>
            <a:pPr marL="0" indent="0">
              <a:buNone/>
            </a:pPr>
            <a:r>
              <a:rPr lang="en-GB" sz="2200" b="1" dirty="0">
                <a:latin typeface="Courier New" panose="02070309020205020404" pitchFamily="49" charset="0"/>
                <a:cs typeface="Courier New" panose="02070309020205020404" pitchFamily="49" charset="0"/>
              </a:rPr>
              <a:t>while (evaluation budget remains) {</a:t>
            </a:r>
          </a:p>
          <a:p>
            <a:pPr marL="0" indent="0">
              <a:buNone/>
            </a:pPr>
            <a:r>
              <a:rPr lang="en-GB" sz="2200" b="1" dirty="0">
                <a:latin typeface="Courier New" panose="02070309020205020404" pitchFamily="49" charset="0"/>
                <a:cs typeface="Courier New" panose="02070309020205020404" pitchFamily="49" charset="0"/>
              </a:rPr>
              <a:t>	Picker picker = new Picker();</a:t>
            </a:r>
          </a:p>
          <a:p>
            <a:pPr marL="0" indent="0">
              <a:buNone/>
            </a:pPr>
            <a:r>
              <a:rPr lang="en-GB" sz="2200" b="1" dirty="0">
                <a:latin typeface="Courier New" panose="02070309020205020404" pitchFamily="49" charset="0"/>
                <a:cs typeface="Courier New" panose="02070309020205020404" pitchFamily="49" charset="0"/>
              </a:rPr>
              <a:t>	repeat for nMutations {</a:t>
            </a:r>
          </a:p>
          <a:p>
            <a:pPr marL="0" indent="0">
              <a:buNone/>
            </a:pPr>
            <a:r>
              <a:rPr lang="en-GB" sz="2200" b="1" dirty="0">
                <a:latin typeface="Courier New" panose="02070309020205020404" pitchFamily="49" charset="0"/>
                <a:cs typeface="Courier New" panose="02070309020205020404" pitchFamily="49" charset="0"/>
              </a:rPr>
              <a:t>		int[] m = mutate(p);</a:t>
            </a:r>
          </a:p>
          <a:p>
            <a:pPr marL="0" indent="0">
              <a:buNone/>
            </a:pPr>
            <a:r>
              <a:rPr lang="en-GB" sz="2200" b="1" dirty="0">
                <a:latin typeface="Courier New" panose="02070309020205020404" pitchFamily="49" charset="0"/>
                <a:cs typeface="Courier New" panose="02070309020205020404" pitchFamily="49" charset="0"/>
              </a:rPr>
              <a:t>		picker.add(m, </a:t>
            </a:r>
            <a:r>
              <a:rPr lang="en-GB" sz="2200" b="1" dirty="0">
                <a:solidFill>
                  <a:srgbClr val="FF0000"/>
                </a:solidFill>
                <a:latin typeface="Courier New" panose="02070309020205020404" pitchFamily="49" charset="0"/>
                <a:cs typeface="Courier New" panose="02070309020205020404" pitchFamily="49" charset="0"/>
              </a:rPr>
              <a:t>evaluate</a:t>
            </a:r>
            <a:r>
              <a:rPr lang="en-GB" sz="2200" b="1" dirty="0">
                <a:latin typeface="Courier New" panose="02070309020205020404" pitchFamily="49" charset="0"/>
                <a:cs typeface="Courier New" panose="02070309020205020404" pitchFamily="49" charset="0"/>
              </a:rPr>
              <a:t>(m));</a:t>
            </a:r>
          </a:p>
          <a:p>
            <a:pPr marL="0" indent="0">
              <a:buNone/>
            </a:pPr>
            <a:r>
              <a:rPr lang="en-GB" sz="2200" b="1" dirty="0">
                <a:latin typeface="Courier New" panose="02070309020205020404" pitchFamily="49" charset="0"/>
                <a:cs typeface="Courier New" panose="02070309020205020404" pitchFamily="49" charset="0"/>
              </a:rPr>
              <a:t>	}</a:t>
            </a:r>
          </a:p>
          <a:p>
            <a:pPr marL="0" indent="0">
              <a:buNone/>
            </a:pPr>
            <a:r>
              <a:rPr lang="en-GB" sz="2200" b="1" dirty="0">
                <a:latin typeface="Courier New" panose="02070309020205020404" pitchFamily="49" charset="0"/>
                <a:cs typeface="Courier New" panose="02070309020205020404" pitchFamily="49" charset="0"/>
              </a:rPr>
              <a:t>	p = picker.getBest();</a:t>
            </a:r>
          </a:p>
          <a:p>
            <a:pPr marL="0" indent="0">
              <a:buNone/>
            </a:pPr>
            <a:r>
              <a:rPr lang="en-GB" sz="2200" b="1" dirty="0">
                <a:latin typeface="Courier New" panose="02070309020205020404" pitchFamily="49" charset="0"/>
                <a:cs typeface="Courier New" panose="02070309020205020404" pitchFamily="49" charset="0"/>
              </a:rPr>
              <a:t>}</a:t>
            </a:r>
          </a:p>
          <a:p>
            <a:pPr marL="0" indent="0">
              <a:buNone/>
            </a:pPr>
            <a:r>
              <a:rPr lang="en-GB" sz="2200" b="1" dirty="0">
                <a:latin typeface="Courier New" panose="02070309020205020404" pitchFamily="49" charset="0"/>
                <a:cs typeface="Courier New" panose="02070309020205020404" pitchFamily="49" charset="0"/>
              </a:rPr>
              <a:t>return p;</a:t>
            </a:r>
          </a:p>
          <a:p>
            <a:pPr marL="0" indent="0">
              <a:buNone/>
            </a:pPr>
            <a:endParaRPr lang="en-US" b="1" dirty="0"/>
          </a:p>
        </p:txBody>
      </p:sp>
    </p:spTree>
    <p:extLst>
      <p:ext uri="{BB962C8B-B14F-4D97-AF65-F5344CB8AC3E}">
        <p14:creationId xmlns:p14="http://schemas.microsoft.com/office/powerpoint/2010/main" val="14834874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3429C-3509-954E-860E-E80492D16883}"/>
              </a:ext>
            </a:extLst>
          </p:cNvPr>
          <p:cNvSpPr>
            <a:spLocks noGrp="1"/>
          </p:cNvSpPr>
          <p:nvPr>
            <p:ph type="title"/>
          </p:nvPr>
        </p:nvSpPr>
        <p:spPr>
          <a:xfrm>
            <a:off x="628650" y="365126"/>
            <a:ext cx="7886700" cy="632401"/>
          </a:xfrm>
        </p:spPr>
        <p:txBody>
          <a:bodyPr>
            <a:normAutofit fontScale="90000"/>
          </a:bodyPr>
          <a:lstStyle/>
          <a:p>
            <a:r>
              <a:rPr lang="en-GB" dirty="0"/>
              <a:t>The NTBEA Algorithm</a:t>
            </a:r>
            <a:endParaRPr lang="en-US" dirty="0"/>
          </a:p>
        </p:txBody>
      </p:sp>
      <p:sp>
        <p:nvSpPr>
          <p:cNvPr id="3" name="Content Placeholder 2">
            <a:extLst>
              <a:ext uri="{FF2B5EF4-FFF2-40B4-BE49-F238E27FC236}">
                <a16:creationId xmlns:a16="http://schemas.microsoft.com/office/drawing/2014/main" id="{C2F52EEF-9CAB-6344-87FD-89F457C8A30E}"/>
              </a:ext>
            </a:extLst>
          </p:cNvPr>
          <p:cNvSpPr>
            <a:spLocks noGrp="1"/>
          </p:cNvSpPr>
          <p:nvPr>
            <p:ph idx="1"/>
          </p:nvPr>
        </p:nvSpPr>
        <p:spPr>
          <a:xfrm>
            <a:off x="628650" y="1280160"/>
            <a:ext cx="7886700" cy="5270269"/>
          </a:xfrm>
        </p:spPr>
        <p:txBody>
          <a:bodyPr>
            <a:normAutofit fontScale="77500" lnSpcReduction="20000"/>
          </a:bodyPr>
          <a:lstStyle/>
          <a:p>
            <a:pPr marL="0" indent="0">
              <a:buNone/>
            </a:pPr>
            <a:r>
              <a:rPr lang="en-GB" b="1" dirty="0">
                <a:latin typeface="Courier New" panose="02070309020205020404" pitchFamily="49" charset="0"/>
                <a:cs typeface="Courier New" panose="02070309020205020404" pitchFamily="49" charset="0"/>
              </a:rPr>
              <a:t>int[] p = random point in search space</a:t>
            </a:r>
          </a:p>
          <a:p>
            <a:pPr marL="0" indent="0">
              <a:buNone/>
            </a:pPr>
            <a:r>
              <a:rPr lang="en-GB" b="1" dirty="0">
                <a:latin typeface="Courier New" panose="02070309020205020404" pitchFamily="49" charset="0"/>
                <a:cs typeface="Courier New" panose="02070309020205020404" pitchFamily="49" charset="0"/>
              </a:rPr>
              <a:t>model = new NTupleModel();</a:t>
            </a:r>
          </a:p>
          <a:p>
            <a:pPr marL="0" indent="0">
              <a:buNone/>
            </a:pPr>
            <a:r>
              <a:rPr lang="en-GB" b="1" dirty="0">
                <a:latin typeface="Courier New" panose="02070309020205020404" pitchFamily="49" charset="0"/>
                <a:cs typeface="Courier New" panose="02070309020205020404" pitchFamily="49" charset="0"/>
              </a:rPr>
              <a:t>while (evaluation budget remains) {</a:t>
            </a:r>
          </a:p>
          <a:p>
            <a:pPr marL="0" indent="0">
              <a:buNone/>
            </a:pPr>
            <a:r>
              <a:rPr lang="en-GB" b="1" dirty="0">
                <a:latin typeface="Courier New" panose="02070309020205020404" pitchFamily="49" charset="0"/>
                <a:cs typeface="Courier New" panose="02070309020205020404" pitchFamily="49" charset="0"/>
              </a:rPr>
              <a:t>	double f = </a:t>
            </a:r>
            <a:r>
              <a:rPr lang="en-GB" b="1" dirty="0">
                <a:solidFill>
                  <a:srgbClr val="FF0000"/>
                </a:solidFill>
                <a:latin typeface="Courier New" panose="02070309020205020404" pitchFamily="49" charset="0"/>
                <a:cs typeface="Courier New" panose="02070309020205020404" pitchFamily="49" charset="0"/>
              </a:rPr>
              <a:t>evaluate</a:t>
            </a:r>
            <a:r>
              <a:rPr lang="en-GB" b="1" dirty="0">
                <a:latin typeface="Courier New" panose="02070309020205020404" pitchFamily="49" charset="0"/>
                <a:cs typeface="Courier New" panose="02070309020205020404" pitchFamily="49" charset="0"/>
              </a:rPr>
              <a:t>(p);</a:t>
            </a:r>
          </a:p>
          <a:p>
            <a:pPr marL="0" indent="0">
              <a:buNone/>
            </a:pPr>
            <a:r>
              <a:rPr lang="en-GB" b="1" dirty="0">
                <a:latin typeface="Courier New" panose="02070309020205020404" pitchFamily="49" charset="0"/>
                <a:cs typeface="Courier New" panose="02070309020205020404" pitchFamily="49" charset="0"/>
              </a:rPr>
              <a:t>	model.add(p,f)</a:t>
            </a:r>
          </a:p>
          <a:p>
            <a:pPr marL="0" indent="0">
              <a:buNone/>
            </a:pPr>
            <a:r>
              <a:rPr lang="en-GB" b="1" dirty="0">
                <a:latin typeface="Courier New" panose="02070309020205020404" pitchFamily="49" charset="0"/>
                <a:cs typeface="Courier New" panose="02070309020205020404" pitchFamily="49" charset="0"/>
              </a:rPr>
              <a:t>	Picker picker = new Picker();</a:t>
            </a:r>
          </a:p>
          <a:p>
            <a:pPr marL="0" indent="0">
              <a:buNone/>
            </a:pPr>
            <a:r>
              <a:rPr lang="en-GB" b="1" dirty="0">
                <a:latin typeface="Courier New" panose="02070309020205020404" pitchFamily="49" charset="0"/>
                <a:cs typeface="Courier New" panose="02070309020205020404" pitchFamily="49" charset="0"/>
              </a:rPr>
              <a:t>	repeat for nMutations {</a:t>
            </a:r>
          </a:p>
          <a:p>
            <a:pPr marL="0" indent="0">
              <a:buNone/>
            </a:pPr>
            <a:r>
              <a:rPr lang="en-GB" b="1" dirty="0">
                <a:latin typeface="Courier New" panose="02070309020205020404" pitchFamily="49" charset="0"/>
                <a:cs typeface="Courier New" panose="02070309020205020404" pitchFamily="49" charset="0"/>
              </a:rPr>
              <a:t>		int[] m = mutate(p);</a:t>
            </a:r>
          </a:p>
          <a:p>
            <a:pPr marL="0" indent="0">
              <a:buNone/>
            </a:pPr>
            <a:r>
              <a:rPr lang="en-GB" b="1" dirty="0">
                <a:latin typeface="Courier New" panose="02070309020205020404" pitchFamily="49" charset="0"/>
                <a:cs typeface="Courier New" panose="02070309020205020404" pitchFamily="49" charset="0"/>
              </a:rPr>
              <a:t>		picker.add(m, </a:t>
            </a:r>
            <a:r>
              <a:rPr lang="en-GB" b="1" dirty="0">
                <a:solidFill>
                  <a:srgbClr val="00B050"/>
                </a:solidFill>
                <a:latin typeface="Courier New" panose="02070309020205020404" pitchFamily="49" charset="0"/>
                <a:cs typeface="Courier New" panose="02070309020205020404" pitchFamily="49" charset="0"/>
              </a:rPr>
              <a:t>model</a:t>
            </a:r>
            <a:r>
              <a:rPr lang="en-GB" b="1" dirty="0">
                <a:latin typeface="Courier New" panose="02070309020205020404" pitchFamily="49" charset="0"/>
                <a:cs typeface="Courier New" panose="02070309020205020404" pitchFamily="49" charset="0"/>
              </a:rPr>
              <a:t>.ucb(m);</a:t>
            </a:r>
          </a:p>
          <a:p>
            <a:pPr marL="0" indent="0">
              <a:buNone/>
            </a:pPr>
            <a:r>
              <a:rPr lang="en-GB" b="1" dirty="0">
                <a:latin typeface="Courier New" panose="02070309020205020404" pitchFamily="49" charset="0"/>
                <a:cs typeface="Courier New" panose="02070309020205020404" pitchFamily="49" charset="0"/>
              </a:rPr>
              <a:t>	}</a:t>
            </a:r>
          </a:p>
          <a:p>
            <a:pPr marL="0" indent="0">
              <a:buNone/>
            </a:pPr>
            <a:r>
              <a:rPr lang="en-GB" b="1" dirty="0">
                <a:latin typeface="Courier New" panose="02070309020205020404" pitchFamily="49" charset="0"/>
                <a:cs typeface="Courier New" panose="02070309020205020404" pitchFamily="49" charset="0"/>
              </a:rPr>
              <a:t>	p = picker.getBest();</a:t>
            </a:r>
          </a:p>
          <a:p>
            <a:pPr marL="0" indent="0">
              <a:buNone/>
            </a:pPr>
            <a:r>
              <a:rPr lang="en-GB" b="1" dirty="0">
                <a:latin typeface="Courier New" panose="02070309020205020404" pitchFamily="49" charset="0"/>
                <a:cs typeface="Courier New" panose="02070309020205020404" pitchFamily="49" charset="0"/>
              </a:rPr>
              <a:t>}</a:t>
            </a:r>
          </a:p>
          <a:p>
            <a:pPr marL="0" indent="0">
              <a:buNone/>
            </a:pPr>
            <a:r>
              <a:rPr lang="en-GB" b="1" dirty="0">
                <a:latin typeface="Courier New" panose="02070309020205020404" pitchFamily="49" charset="0"/>
                <a:cs typeface="Courier New" panose="02070309020205020404" pitchFamily="49" charset="0"/>
              </a:rPr>
              <a:t>return model.getBest();</a:t>
            </a:r>
          </a:p>
          <a:p>
            <a:pPr marL="0" indent="0">
              <a:buNone/>
            </a:pPr>
            <a:r>
              <a:rPr lang="en-GB" b="1" dirty="0">
                <a:latin typeface="Courier New" panose="02070309020205020404" pitchFamily="49" charset="0"/>
                <a:cs typeface="Courier New" panose="02070309020205020404" pitchFamily="49" charset="0"/>
              </a:rPr>
              <a:t>	</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3701494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81C9A-27D2-3645-A553-0E6262955F2C}"/>
              </a:ext>
            </a:extLst>
          </p:cNvPr>
          <p:cNvSpPr>
            <a:spLocks noGrp="1"/>
          </p:cNvSpPr>
          <p:nvPr>
            <p:ph type="title"/>
          </p:nvPr>
        </p:nvSpPr>
        <p:spPr/>
        <p:txBody>
          <a:bodyPr/>
          <a:lstStyle/>
          <a:p>
            <a:r>
              <a:rPr lang="en-GB" dirty="0"/>
              <a:t>Rolling Horizon Evolution</a:t>
            </a:r>
            <a:endParaRPr lang="en-US" dirty="0"/>
          </a:p>
        </p:txBody>
      </p:sp>
      <p:sp>
        <p:nvSpPr>
          <p:cNvPr id="3" name="Content Placeholder 2">
            <a:extLst>
              <a:ext uri="{FF2B5EF4-FFF2-40B4-BE49-F238E27FC236}">
                <a16:creationId xmlns:a16="http://schemas.microsoft.com/office/drawing/2014/main" id="{B8B367FB-17C6-834D-A502-8EF343713406}"/>
              </a:ext>
            </a:extLst>
          </p:cNvPr>
          <p:cNvSpPr>
            <a:spLocks noGrp="1"/>
          </p:cNvSpPr>
          <p:nvPr>
            <p:ph idx="1"/>
          </p:nvPr>
        </p:nvSpPr>
        <p:spPr>
          <a:xfrm>
            <a:off x="628650" y="1825625"/>
            <a:ext cx="6797386" cy="4351338"/>
          </a:xfrm>
        </p:spPr>
        <p:txBody>
          <a:bodyPr>
            <a:normAutofit fontScale="92500" lnSpcReduction="10000"/>
          </a:bodyPr>
          <a:lstStyle/>
          <a:p>
            <a:r>
              <a:rPr lang="en-GB" dirty="0"/>
              <a:t>Evolves sequences of numbers in real-time</a:t>
            </a:r>
          </a:p>
          <a:p>
            <a:r>
              <a:rPr lang="en-GB" dirty="0"/>
              <a:t>These are interpreted as action sequences and simulated on a copy of the game</a:t>
            </a:r>
          </a:p>
          <a:p>
            <a:r>
              <a:rPr lang="en-GB" dirty="0"/>
              <a:t>Game score may be used as the fitness function</a:t>
            </a:r>
          </a:p>
          <a:p>
            <a:r>
              <a:rPr lang="en-GB" dirty="0"/>
              <a:t>Choose the sequence that leads to the best score, and take the first action</a:t>
            </a:r>
          </a:p>
          <a:p>
            <a:pPr lvl="1"/>
            <a:r>
              <a:rPr lang="en-GB" dirty="0"/>
              <a:t>If using a shift buffer, then shift the sequence forward and add a random action to the end to seed the population for the next decision step of the game</a:t>
            </a:r>
          </a:p>
          <a:p>
            <a:r>
              <a:rPr lang="en-GB" dirty="0"/>
              <a:t>Then repeat for each step / turn of the game</a:t>
            </a:r>
          </a:p>
          <a:p>
            <a:pPr marL="0" indent="0">
              <a:buNone/>
            </a:pPr>
            <a:endParaRPr lang="en-US" dirty="0"/>
          </a:p>
        </p:txBody>
      </p:sp>
    </p:spTree>
    <p:extLst>
      <p:ext uri="{BB962C8B-B14F-4D97-AF65-F5344CB8AC3E}">
        <p14:creationId xmlns:p14="http://schemas.microsoft.com/office/powerpoint/2010/main" val="2535079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5FF17-2806-ED45-8B47-357BA3CEAC0C}"/>
              </a:ext>
            </a:extLst>
          </p:cNvPr>
          <p:cNvSpPr>
            <a:spLocks noGrp="1"/>
          </p:cNvSpPr>
          <p:nvPr>
            <p:ph type="title"/>
          </p:nvPr>
        </p:nvSpPr>
        <p:spPr/>
        <p:txBody>
          <a:bodyPr>
            <a:normAutofit fontScale="90000"/>
          </a:bodyPr>
          <a:lstStyle/>
          <a:p>
            <a:r>
              <a:rPr lang="en-GB" dirty="0"/>
              <a:t>Motivation: Sample-Efficient Algorithm Tuning for Noisy Problems</a:t>
            </a:r>
            <a:endParaRPr lang="en-US" dirty="0"/>
          </a:p>
        </p:txBody>
      </p:sp>
      <p:sp>
        <p:nvSpPr>
          <p:cNvPr id="3" name="Content Placeholder 2">
            <a:extLst>
              <a:ext uri="{FF2B5EF4-FFF2-40B4-BE49-F238E27FC236}">
                <a16:creationId xmlns:a16="http://schemas.microsoft.com/office/drawing/2014/main" id="{8BC8E6EC-D3D4-7F45-88E3-FE2928EA7E2C}"/>
              </a:ext>
            </a:extLst>
          </p:cNvPr>
          <p:cNvSpPr>
            <a:spLocks noGrp="1"/>
          </p:cNvSpPr>
          <p:nvPr>
            <p:ph idx="1"/>
          </p:nvPr>
        </p:nvSpPr>
        <p:spPr/>
        <p:txBody>
          <a:bodyPr>
            <a:normAutofit/>
          </a:bodyPr>
          <a:lstStyle/>
          <a:p>
            <a:r>
              <a:rPr lang="en-GB" dirty="0"/>
              <a:t>The difference between a well-tuned and poorly tuned algorithm or agent can be enormous</a:t>
            </a:r>
          </a:p>
          <a:p>
            <a:r>
              <a:rPr lang="en-GB" dirty="0"/>
              <a:t>All too often, tuning is left down to the expertise of the researcher</a:t>
            </a:r>
          </a:p>
          <a:p>
            <a:r>
              <a:rPr lang="en-GB" dirty="0"/>
              <a:t>But this expertise may be in limited supply, or out of date, or time-consuming to apply</a:t>
            </a:r>
          </a:p>
          <a:p>
            <a:pPr lvl="1"/>
            <a:r>
              <a:rPr lang="en-GB" dirty="0"/>
              <a:t>knowledge sometimes becomes stale: remember when 2 hidden layers was enough for any application!</a:t>
            </a:r>
          </a:p>
          <a:p>
            <a:r>
              <a:rPr lang="en-GB" dirty="0"/>
              <a:t>Best practice is to use an automated approach in addition to any manual tuning</a:t>
            </a:r>
            <a:endParaRPr lang="en-US" dirty="0"/>
          </a:p>
        </p:txBody>
      </p:sp>
    </p:spTree>
    <p:extLst>
      <p:ext uri="{BB962C8B-B14F-4D97-AF65-F5344CB8AC3E}">
        <p14:creationId xmlns:p14="http://schemas.microsoft.com/office/powerpoint/2010/main" val="1593312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Rolling Horizon Evolution in Asteroids</a:t>
            </a:r>
            <a:br>
              <a:rPr lang="en-US" dirty="0"/>
            </a:br>
            <a:r>
              <a:rPr lang="en-US" sz="2400" dirty="0"/>
              <a:t>(each number corresponds to a joystick action)</a:t>
            </a:r>
            <a:endParaRPr lang="en-US" dirty="0"/>
          </a:p>
        </p:txBody>
      </p:sp>
      <p:pic>
        <p:nvPicPr>
          <p:cNvPr id="7" name="Content Placeholder 6">
            <a:extLst>
              <a:ext uri="{FF2B5EF4-FFF2-40B4-BE49-F238E27FC236}">
                <a16:creationId xmlns:a16="http://schemas.microsoft.com/office/drawing/2014/main" id="{5BCA07A8-B3C9-1440-9B42-9EEB284C0FBF}"/>
              </a:ext>
            </a:extLst>
          </p:cNvPr>
          <p:cNvPicPr>
            <a:picLocks noGrp="1" noChangeAspect="1"/>
          </p:cNvPicPr>
          <p:nvPr>
            <p:ph idx="1"/>
          </p:nvPr>
        </p:nvPicPr>
        <p:blipFill>
          <a:blip r:embed="rId3"/>
          <a:stretch>
            <a:fillRect/>
          </a:stretch>
        </p:blipFill>
        <p:spPr>
          <a:xfrm>
            <a:off x="628650" y="2269396"/>
            <a:ext cx="7886700" cy="3177650"/>
          </a:xfrm>
        </p:spPr>
      </p:pic>
    </p:spTree>
    <p:extLst>
      <p:ext uri="{BB962C8B-B14F-4D97-AF65-F5344CB8AC3E}">
        <p14:creationId xmlns:p14="http://schemas.microsoft.com/office/powerpoint/2010/main" val="26892364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90978-AF6A-9D40-8702-49F7D4976327}"/>
              </a:ext>
            </a:extLst>
          </p:cNvPr>
          <p:cNvSpPr>
            <a:spLocks noGrp="1"/>
          </p:cNvSpPr>
          <p:nvPr>
            <p:ph type="title"/>
          </p:nvPr>
        </p:nvSpPr>
        <p:spPr>
          <a:xfrm>
            <a:off x="628650" y="1131094"/>
            <a:ext cx="7886700" cy="804943"/>
          </a:xfrm>
        </p:spPr>
        <p:txBody>
          <a:bodyPr>
            <a:normAutofit fontScale="90000"/>
          </a:bodyPr>
          <a:lstStyle/>
          <a:p>
            <a:r>
              <a:rPr lang="en-US" dirty="0"/>
              <a:t>Rolling Horizon Evolution in Planet Wars</a:t>
            </a:r>
            <a:br>
              <a:rPr lang="en-US" dirty="0"/>
            </a:br>
            <a:r>
              <a:rPr lang="en-US" sz="2025" dirty="0"/>
              <a:t>(each number-pair specifies source and target planets for fleet transits)</a:t>
            </a:r>
            <a:endParaRPr lang="en-US" dirty="0"/>
          </a:p>
        </p:txBody>
      </p:sp>
      <p:pic>
        <p:nvPicPr>
          <p:cNvPr id="5" name="Content Placeholder 4">
            <a:hlinkClick r:id="rId3"/>
            <a:extLst>
              <a:ext uri="{FF2B5EF4-FFF2-40B4-BE49-F238E27FC236}">
                <a16:creationId xmlns:a16="http://schemas.microsoft.com/office/drawing/2014/main" id="{5C9E26A7-AFB8-5C41-8E67-1ACE232874BA}"/>
              </a:ext>
            </a:extLst>
          </p:cNvPr>
          <p:cNvPicPr>
            <a:picLocks noGrp="1" noChangeAspect="1"/>
          </p:cNvPicPr>
          <p:nvPr>
            <p:ph idx="1"/>
          </p:nvPr>
        </p:nvPicPr>
        <p:blipFill>
          <a:blip r:embed="rId4"/>
          <a:stretch>
            <a:fillRect/>
          </a:stretch>
        </p:blipFill>
        <p:spPr>
          <a:xfrm>
            <a:off x="628650" y="2459832"/>
            <a:ext cx="7032642" cy="3592763"/>
          </a:xfrm>
        </p:spPr>
      </p:pic>
    </p:spTree>
    <p:extLst>
      <p:ext uri="{BB962C8B-B14F-4D97-AF65-F5344CB8AC3E}">
        <p14:creationId xmlns:p14="http://schemas.microsoft.com/office/powerpoint/2010/main" val="39022388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ECAC2-5763-604D-8D32-163573E14C82}"/>
              </a:ext>
            </a:extLst>
          </p:cNvPr>
          <p:cNvSpPr>
            <a:spLocks noGrp="1"/>
          </p:cNvSpPr>
          <p:nvPr>
            <p:ph type="title"/>
          </p:nvPr>
        </p:nvSpPr>
        <p:spPr/>
        <p:txBody>
          <a:bodyPr/>
          <a:lstStyle/>
          <a:p>
            <a:r>
              <a:rPr lang="en-US" dirty="0"/>
              <a:t>Parameters of a Rolling Horizon Evolution Agent</a:t>
            </a:r>
          </a:p>
        </p:txBody>
      </p:sp>
      <p:pic>
        <p:nvPicPr>
          <p:cNvPr id="5" name="Content Placeholder 4">
            <a:extLst>
              <a:ext uri="{FF2B5EF4-FFF2-40B4-BE49-F238E27FC236}">
                <a16:creationId xmlns:a16="http://schemas.microsoft.com/office/drawing/2014/main" id="{EF0AAB8B-66AE-5F40-91D2-85FA01E97753}"/>
              </a:ext>
            </a:extLst>
          </p:cNvPr>
          <p:cNvPicPr>
            <a:picLocks noGrp="1" noChangeAspect="1"/>
          </p:cNvPicPr>
          <p:nvPr>
            <p:ph idx="1"/>
          </p:nvPr>
        </p:nvPicPr>
        <p:blipFill>
          <a:blip r:embed="rId2"/>
          <a:stretch>
            <a:fillRect/>
          </a:stretch>
        </p:blipFill>
        <p:spPr>
          <a:xfrm>
            <a:off x="292506" y="2400300"/>
            <a:ext cx="8558989" cy="2966831"/>
          </a:xfrm>
        </p:spPr>
      </p:pic>
      <p:sp>
        <p:nvSpPr>
          <p:cNvPr id="3" name="Oval 2">
            <a:extLst>
              <a:ext uri="{FF2B5EF4-FFF2-40B4-BE49-F238E27FC236}">
                <a16:creationId xmlns:a16="http://schemas.microsoft.com/office/drawing/2014/main" id="{BDC61CBA-E15F-8F49-880F-8E7D881F20B0}"/>
              </a:ext>
            </a:extLst>
          </p:cNvPr>
          <p:cNvSpPr/>
          <p:nvPr/>
        </p:nvSpPr>
        <p:spPr>
          <a:xfrm>
            <a:off x="5754757" y="3347002"/>
            <a:ext cx="313082"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Oval 5">
            <a:extLst>
              <a:ext uri="{FF2B5EF4-FFF2-40B4-BE49-F238E27FC236}">
                <a16:creationId xmlns:a16="http://schemas.microsoft.com/office/drawing/2014/main" id="{D0478381-DEBA-F643-9471-2CB9D350C481}"/>
              </a:ext>
            </a:extLst>
          </p:cNvPr>
          <p:cNvSpPr/>
          <p:nvPr/>
        </p:nvSpPr>
        <p:spPr>
          <a:xfrm>
            <a:off x="7131327" y="4525567"/>
            <a:ext cx="770282"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Oval 6">
            <a:extLst>
              <a:ext uri="{FF2B5EF4-FFF2-40B4-BE49-F238E27FC236}">
                <a16:creationId xmlns:a16="http://schemas.microsoft.com/office/drawing/2014/main" id="{A71C2AB4-70E0-CB4F-9DBE-25178C5916EB}"/>
              </a:ext>
            </a:extLst>
          </p:cNvPr>
          <p:cNvSpPr/>
          <p:nvPr/>
        </p:nvSpPr>
        <p:spPr>
          <a:xfrm>
            <a:off x="6932545" y="3655115"/>
            <a:ext cx="313082"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a:extLst>
              <a:ext uri="{FF2B5EF4-FFF2-40B4-BE49-F238E27FC236}">
                <a16:creationId xmlns:a16="http://schemas.microsoft.com/office/drawing/2014/main" id="{96FED56C-17B5-7C47-AD89-7E8A85A111BF}"/>
              </a:ext>
            </a:extLst>
          </p:cNvPr>
          <p:cNvSpPr/>
          <p:nvPr/>
        </p:nvSpPr>
        <p:spPr>
          <a:xfrm>
            <a:off x="7588526" y="3985981"/>
            <a:ext cx="521805"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Oval 8">
            <a:extLst>
              <a:ext uri="{FF2B5EF4-FFF2-40B4-BE49-F238E27FC236}">
                <a16:creationId xmlns:a16="http://schemas.microsoft.com/office/drawing/2014/main" id="{554B446E-F37E-DE44-980C-6D6FA919C655}"/>
              </a:ext>
            </a:extLst>
          </p:cNvPr>
          <p:cNvSpPr/>
          <p:nvPr/>
        </p:nvSpPr>
        <p:spPr>
          <a:xfrm>
            <a:off x="6410740" y="4221646"/>
            <a:ext cx="834887"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Oval 9">
            <a:extLst>
              <a:ext uri="{FF2B5EF4-FFF2-40B4-BE49-F238E27FC236}">
                <a16:creationId xmlns:a16="http://schemas.microsoft.com/office/drawing/2014/main" id="{26458C1A-99E2-DD4F-9370-42DC72C995B6}"/>
              </a:ext>
            </a:extLst>
          </p:cNvPr>
          <p:cNvSpPr/>
          <p:nvPr/>
        </p:nvSpPr>
        <p:spPr>
          <a:xfrm>
            <a:off x="6818245" y="4813024"/>
            <a:ext cx="313082"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291688564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CB21-4097-CC4A-8B48-32AB11BB02DF}"/>
              </a:ext>
            </a:extLst>
          </p:cNvPr>
          <p:cNvSpPr>
            <a:spLocks noGrp="1"/>
          </p:cNvSpPr>
          <p:nvPr>
            <p:ph type="title"/>
          </p:nvPr>
        </p:nvSpPr>
        <p:spPr/>
        <p:txBody>
          <a:bodyPr/>
          <a:lstStyle/>
          <a:p>
            <a:r>
              <a:rPr lang="en-GB" dirty="0"/>
              <a:t>Poorly tuned agent (l=20, …)</a:t>
            </a:r>
            <a:endParaRPr lang="en-US" dirty="0"/>
          </a:p>
        </p:txBody>
      </p:sp>
      <p:pic>
        <p:nvPicPr>
          <p:cNvPr id="4" name="Asteroids 20.mp4">
            <a:hlinkClick r:id="" action="ppaction://media"/>
            <a:extLst>
              <a:ext uri="{FF2B5EF4-FFF2-40B4-BE49-F238E27FC236}">
                <a16:creationId xmlns:a16="http://schemas.microsoft.com/office/drawing/2014/main" id="{D365DA2B-C628-CC49-96F5-6B972AFE320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3263" y="1825625"/>
            <a:ext cx="7735887" cy="4351338"/>
          </a:xfrm>
        </p:spPr>
      </p:pic>
    </p:spTree>
    <p:extLst>
      <p:ext uri="{BB962C8B-B14F-4D97-AF65-F5344CB8AC3E}">
        <p14:creationId xmlns:p14="http://schemas.microsoft.com/office/powerpoint/2010/main" val="1754631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0B3B9-EA04-0940-BFFD-DA2E229B6BF2}"/>
              </a:ext>
            </a:extLst>
          </p:cNvPr>
          <p:cNvSpPr>
            <a:spLocks noGrp="1"/>
          </p:cNvSpPr>
          <p:nvPr>
            <p:ph type="title"/>
          </p:nvPr>
        </p:nvSpPr>
        <p:spPr/>
        <p:txBody>
          <a:bodyPr/>
          <a:lstStyle/>
          <a:p>
            <a:r>
              <a:rPr lang="en-GB" dirty="0"/>
              <a:t>Well-tuned agent: (l=100, …)</a:t>
            </a:r>
            <a:endParaRPr lang="en-US" dirty="0"/>
          </a:p>
        </p:txBody>
      </p:sp>
      <p:pic>
        <p:nvPicPr>
          <p:cNvPr id="4" name="Asteroids 100.mp4">
            <a:hlinkClick r:id="" action="ppaction://media"/>
            <a:extLst>
              <a:ext uri="{FF2B5EF4-FFF2-40B4-BE49-F238E27FC236}">
                <a16:creationId xmlns:a16="http://schemas.microsoft.com/office/drawing/2014/main" id="{B57C53F7-29CC-E042-986E-757F90828F3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3263" y="1825625"/>
            <a:ext cx="7735887" cy="4351338"/>
          </a:xfrm>
        </p:spPr>
      </p:pic>
    </p:spTree>
    <p:extLst>
      <p:ext uri="{BB962C8B-B14F-4D97-AF65-F5344CB8AC3E}">
        <p14:creationId xmlns:p14="http://schemas.microsoft.com/office/powerpoint/2010/main" val="2423692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79477-BC3A-3B4E-92E1-A4B73A22863B}"/>
              </a:ext>
            </a:extLst>
          </p:cNvPr>
          <p:cNvSpPr>
            <a:spLocks noGrp="1"/>
          </p:cNvSpPr>
          <p:nvPr>
            <p:ph type="title"/>
          </p:nvPr>
        </p:nvSpPr>
        <p:spPr/>
        <p:txBody>
          <a:bodyPr/>
          <a:lstStyle/>
          <a:p>
            <a:r>
              <a:rPr lang="en-GB" dirty="0"/>
              <a:t>Results from paper</a:t>
            </a:r>
            <a:endParaRPr lang="en-US" dirty="0"/>
          </a:p>
        </p:txBody>
      </p:sp>
      <p:pic>
        <p:nvPicPr>
          <p:cNvPr id="5" name="Content Placeholder 4">
            <a:extLst>
              <a:ext uri="{FF2B5EF4-FFF2-40B4-BE49-F238E27FC236}">
                <a16:creationId xmlns:a16="http://schemas.microsoft.com/office/drawing/2014/main" id="{A4AD1C1E-CC2E-E644-BD96-1F88F6B54D65}"/>
              </a:ext>
            </a:extLst>
          </p:cNvPr>
          <p:cNvPicPr>
            <a:picLocks noGrp="1" noChangeAspect="1"/>
          </p:cNvPicPr>
          <p:nvPr>
            <p:ph idx="1"/>
          </p:nvPr>
        </p:nvPicPr>
        <p:blipFill>
          <a:blip r:embed="rId2"/>
          <a:stretch>
            <a:fillRect/>
          </a:stretch>
        </p:blipFill>
        <p:spPr>
          <a:xfrm>
            <a:off x="31945" y="1690689"/>
            <a:ext cx="9080109" cy="3383462"/>
          </a:xfrm>
        </p:spPr>
      </p:pic>
    </p:spTree>
    <p:extLst>
      <p:ext uri="{BB962C8B-B14F-4D97-AF65-F5344CB8AC3E}">
        <p14:creationId xmlns:p14="http://schemas.microsoft.com/office/powerpoint/2010/main" val="272979471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B71A-2508-4E41-9603-CA7DB3BE5468}"/>
              </a:ext>
            </a:extLst>
          </p:cNvPr>
          <p:cNvSpPr>
            <a:spLocks noGrp="1"/>
          </p:cNvSpPr>
          <p:nvPr>
            <p:ph type="title"/>
          </p:nvPr>
        </p:nvSpPr>
        <p:spPr/>
        <p:txBody>
          <a:bodyPr>
            <a:noAutofit/>
          </a:bodyPr>
          <a:lstStyle/>
          <a:p>
            <a:r>
              <a:rPr lang="en-GB" sz="3200" dirty="0"/>
              <a:t>Extended Planet Wars Results (100 trials)</a:t>
            </a:r>
            <a:br>
              <a:rPr lang="en-GB" sz="3200" dirty="0"/>
            </a:br>
            <a:r>
              <a:rPr lang="en-GB" sz="3200" dirty="0"/>
              <a:t>SMAC = Sequential Model-based Algorithm Configuration [23]</a:t>
            </a:r>
            <a:endParaRPr lang="en-US" sz="3200" dirty="0"/>
          </a:p>
        </p:txBody>
      </p:sp>
      <p:pic>
        <p:nvPicPr>
          <p:cNvPr id="5" name="Content Placeholder 4">
            <a:extLst>
              <a:ext uri="{FF2B5EF4-FFF2-40B4-BE49-F238E27FC236}">
                <a16:creationId xmlns:a16="http://schemas.microsoft.com/office/drawing/2014/main" id="{23E603B2-F8B8-F141-9FD0-0FD87F102D26}"/>
              </a:ext>
            </a:extLst>
          </p:cNvPr>
          <p:cNvPicPr>
            <a:picLocks noGrp="1" noChangeAspect="1"/>
          </p:cNvPicPr>
          <p:nvPr>
            <p:ph idx="1"/>
          </p:nvPr>
        </p:nvPicPr>
        <p:blipFill>
          <a:blip r:embed="rId2"/>
          <a:stretch>
            <a:fillRect/>
          </a:stretch>
        </p:blipFill>
        <p:spPr>
          <a:xfrm>
            <a:off x="1838498" y="1688298"/>
            <a:ext cx="5467004" cy="4525963"/>
          </a:xfrm>
        </p:spPr>
      </p:pic>
      <p:cxnSp>
        <p:nvCxnSpPr>
          <p:cNvPr id="7" name="Straight Connector 6">
            <a:extLst>
              <a:ext uri="{FF2B5EF4-FFF2-40B4-BE49-F238E27FC236}">
                <a16:creationId xmlns:a16="http://schemas.microsoft.com/office/drawing/2014/main" id="{660D2E4E-056F-6A4E-9A5C-07DC81E0E27F}"/>
              </a:ext>
            </a:extLst>
          </p:cNvPr>
          <p:cNvCxnSpPr/>
          <p:nvPr/>
        </p:nvCxnSpPr>
        <p:spPr>
          <a:xfrm>
            <a:off x="1032846" y="3413641"/>
            <a:ext cx="7004957"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8" name="Down Arrow 7">
            <a:extLst>
              <a:ext uri="{FF2B5EF4-FFF2-40B4-BE49-F238E27FC236}">
                <a16:creationId xmlns:a16="http://schemas.microsoft.com/office/drawing/2014/main" id="{13938593-34F8-D04E-AC11-4C4FC252BCD8}"/>
              </a:ext>
            </a:extLst>
          </p:cNvPr>
          <p:cNvSpPr/>
          <p:nvPr/>
        </p:nvSpPr>
        <p:spPr>
          <a:xfrm>
            <a:off x="2126860" y="3413641"/>
            <a:ext cx="244928" cy="94705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255F61B-D8BB-8C4B-9705-8A60CC334BD9}"/>
              </a:ext>
            </a:extLst>
          </p:cNvPr>
          <p:cNvSpPr txBox="1"/>
          <p:nvPr/>
        </p:nvSpPr>
        <p:spPr>
          <a:xfrm>
            <a:off x="559317" y="3527941"/>
            <a:ext cx="1567543" cy="1077218"/>
          </a:xfrm>
          <a:prstGeom prst="rect">
            <a:avLst/>
          </a:prstGeom>
          <a:noFill/>
        </p:spPr>
        <p:txBody>
          <a:bodyPr wrap="square" rtlCol="0">
            <a:spAutoFit/>
          </a:bodyPr>
          <a:lstStyle/>
          <a:p>
            <a:r>
              <a:rPr lang="en-GB" sz="3200" dirty="0"/>
              <a:t>Model based</a:t>
            </a:r>
            <a:endParaRPr lang="en-US" sz="3200" dirty="0"/>
          </a:p>
        </p:txBody>
      </p:sp>
    </p:spTree>
    <p:extLst>
      <p:ext uri="{BB962C8B-B14F-4D97-AF65-F5344CB8AC3E}">
        <p14:creationId xmlns:p14="http://schemas.microsoft.com/office/powerpoint/2010/main" val="3496131524"/>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8BC7A-88D1-3C4C-9E03-F8C362836D85}"/>
              </a:ext>
            </a:extLst>
          </p:cNvPr>
          <p:cNvSpPr>
            <a:spLocks noGrp="1"/>
          </p:cNvSpPr>
          <p:nvPr>
            <p:ph type="title"/>
          </p:nvPr>
        </p:nvSpPr>
        <p:spPr/>
        <p:txBody>
          <a:bodyPr>
            <a:normAutofit fontScale="90000"/>
          </a:bodyPr>
          <a:lstStyle/>
          <a:p>
            <a:r>
              <a:rPr lang="en-GB" dirty="0"/>
              <a:t>Informative model for each N-Tuple</a:t>
            </a:r>
            <a:br>
              <a:rPr lang="en-GB" dirty="0"/>
            </a:br>
            <a:r>
              <a:rPr lang="en-GB" dirty="0"/>
              <a:t>(e.g. 1-tuple below shows fitness versus v. sequence length)</a:t>
            </a:r>
            <a:endParaRPr lang="en-US" dirty="0"/>
          </a:p>
        </p:txBody>
      </p:sp>
      <p:pic>
        <p:nvPicPr>
          <p:cNvPr id="7" name="Content Placeholder 6">
            <a:extLst>
              <a:ext uri="{FF2B5EF4-FFF2-40B4-BE49-F238E27FC236}">
                <a16:creationId xmlns:a16="http://schemas.microsoft.com/office/drawing/2014/main" id="{6F95FAB3-FC77-9748-BB1D-22CCC85272A2}"/>
              </a:ext>
            </a:extLst>
          </p:cNvPr>
          <p:cNvPicPr>
            <a:picLocks noGrp="1" noChangeAspect="1"/>
          </p:cNvPicPr>
          <p:nvPr>
            <p:ph idx="1"/>
          </p:nvPr>
        </p:nvPicPr>
        <p:blipFill>
          <a:blip r:embed="rId3"/>
          <a:stretch>
            <a:fillRect/>
          </a:stretch>
        </p:blipFill>
        <p:spPr>
          <a:xfrm>
            <a:off x="1057275" y="1825625"/>
            <a:ext cx="6422905" cy="4805106"/>
          </a:xfrm>
        </p:spPr>
      </p:pic>
    </p:spTree>
    <p:extLst>
      <p:ext uri="{BB962C8B-B14F-4D97-AF65-F5344CB8AC3E}">
        <p14:creationId xmlns:p14="http://schemas.microsoft.com/office/powerpoint/2010/main" val="167339007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and Future Work</a:t>
            </a:r>
          </a:p>
        </p:txBody>
      </p:sp>
      <p:sp>
        <p:nvSpPr>
          <p:cNvPr id="3" name="Content Placeholder 2"/>
          <p:cNvSpPr>
            <a:spLocks noGrp="1"/>
          </p:cNvSpPr>
          <p:nvPr>
            <p:ph idx="1"/>
          </p:nvPr>
        </p:nvSpPr>
        <p:spPr>
          <a:xfrm>
            <a:off x="628650" y="1501541"/>
            <a:ext cx="7886700" cy="5014762"/>
          </a:xfrm>
        </p:spPr>
        <p:txBody>
          <a:bodyPr>
            <a:normAutofit fontScale="92500" lnSpcReduction="20000"/>
          </a:bodyPr>
          <a:lstStyle/>
          <a:p>
            <a:r>
              <a:rPr lang="en-US" dirty="0"/>
              <a:t>N-Tuple Bandit EA for noisy hyper-parameter optimisation: highly sample-efficient</a:t>
            </a:r>
          </a:p>
          <a:p>
            <a:pPr lvl="1"/>
            <a:r>
              <a:rPr lang="en-GB" dirty="0"/>
              <a:t>Learn new things! (</a:t>
            </a:r>
            <a:r>
              <a:rPr lang="en-GB" b="1" dirty="0"/>
              <a:t>long seq. length</a:t>
            </a:r>
            <a:r>
              <a:rPr lang="en-GB" dirty="0"/>
              <a:t>, </a:t>
            </a:r>
            <a:r>
              <a:rPr lang="en-GB" b="1" dirty="0"/>
              <a:t>high mutation rates</a:t>
            </a:r>
            <a:r>
              <a:rPr lang="en-GB" dirty="0"/>
              <a:t>)</a:t>
            </a:r>
            <a:endParaRPr lang="en-US" dirty="0"/>
          </a:p>
          <a:p>
            <a:r>
              <a:rPr lang="en-GB" dirty="0"/>
              <a:t>C</a:t>
            </a:r>
            <a:r>
              <a:rPr lang="en-US" dirty="0" err="1"/>
              <a:t>ompetitive</a:t>
            </a:r>
            <a:r>
              <a:rPr lang="en-US" dirty="0"/>
              <a:t> with SMAC, one of the leading algorithms for algorithm performance tuning</a:t>
            </a:r>
          </a:p>
          <a:p>
            <a:r>
              <a:rPr lang="en-GB" dirty="0"/>
              <a:t>S</a:t>
            </a:r>
            <a:r>
              <a:rPr lang="en-US" dirty="0" err="1"/>
              <a:t>impler</a:t>
            </a:r>
            <a:r>
              <a:rPr lang="en-US" dirty="0"/>
              <a:t> and more informative</a:t>
            </a:r>
          </a:p>
          <a:p>
            <a:r>
              <a:rPr lang="en-GB" dirty="0"/>
              <a:t>H</a:t>
            </a:r>
            <a:r>
              <a:rPr lang="en-US" dirty="0"/>
              <a:t>as already led to improved performance for our Rolling Horizon Evolution Agents</a:t>
            </a:r>
          </a:p>
          <a:p>
            <a:r>
              <a:rPr lang="en-US" dirty="0"/>
              <a:t>Future work</a:t>
            </a:r>
          </a:p>
          <a:p>
            <a:pPr lvl="1"/>
            <a:r>
              <a:rPr lang="en-GB" dirty="0"/>
              <a:t>More applications, more comparisons</a:t>
            </a:r>
          </a:p>
          <a:p>
            <a:pPr lvl="1"/>
            <a:r>
              <a:rPr lang="en-GB" dirty="0"/>
              <a:t>Analysis of nuances of why it works</a:t>
            </a:r>
          </a:p>
          <a:p>
            <a:pPr lvl="1"/>
            <a:r>
              <a:rPr lang="en-GB" dirty="0"/>
              <a:t>E</a:t>
            </a:r>
            <a:r>
              <a:rPr lang="en-US" dirty="0" err="1"/>
              <a:t>xtending</a:t>
            </a:r>
            <a:r>
              <a:rPr lang="en-US" dirty="0"/>
              <a:t> to continuous parameter ranges</a:t>
            </a:r>
          </a:p>
          <a:p>
            <a:pPr lvl="1"/>
            <a:r>
              <a:rPr lang="en-GB" dirty="0"/>
              <a:t>H</a:t>
            </a:r>
            <a:r>
              <a:rPr lang="en-US" dirty="0" err="1"/>
              <a:t>ierarchical</a:t>
            </a:r>
            <a:r>
              <a:rPr lang="en-US" dirty="0"/>
              <a:t> parameters</a:t>
            </a:r>
          </a:p>
          <a:p>
            <a:r>
              <a:rPr lang="en-GB" dirty="0"/>
              <a:t>R</a:t>
            </a:r>
            <a:r>
              <a:rPr lang="en-US" dirty="0" err="1"/>
              <a:t>elease</a:t>
            </a:r>
            <a:r>
              <a:rPr lang="en-US" dirty="0"/>
              <a:t> of open-source software</a:t>
            </a:r>
          </a:p>
        </p:txBody>
      </p:sp>
    </p:spTree>
    <p:extLst>
      <p:ext uri="{BB962C8B-B14F-4D97-AF65-F5344CB8AC3E}">
        <p14:creationId xmlns:p14="http://schemas.microsoft.com/office/powerpoint/2010/main" val="725915468"/>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CF621-716E-2842-B8FE-068DDE20223B}"/>
              </a:ext>
            </a:extLst>
          </p:cNvPr>
          <p:cNvSpPr>
            <a:spLocks noGrp="1"/>
          </p:cNvSpPr>
          <p:nvPr>
            <p:ph type="title"/>
          </p:nvPr>
        </p:nvSpPr>
        <p:spPr>
          <a:xfrm>
            <a:off x="628650" y="365126"/>
            <a:ext cx="7886700" cy="3829187"/>
          </a:xfrm>
        </p:spPr>
        <p:txBody>
          <a:bodyPr>
            <a:normAutofit fontScale="90000"/>
          </a:bodyPr>
          <a:lstStyle/>
          <a:p>
            <a:pPr algn="ctr"/>
            <a:br>
              <a:rPr lang="en-GB" dirty="0"/>
            </a:br>
            <a:br>
              <a:rPr lang="en-GB" dirty="0"/>
            </a:br>
            <a:br>
              <a:rPr lang="en-GB" dirty="0"/>
            </a:br>
            <a:r>
              <a:rPr lang="en-GB" sz="7300" dirty="0"/>
              <a:t>Questions?</a:t>
            </a:r>
            <a:br>
              <a:rPr lang="en-GB" dirty="0"/>
            </a:br>
            <a:br>
              <a:rPr lang="en-GB" dirty="0"/>
            </a:br>
            <a:r>
              <a:rPr lang="en-GB" dirty="0"/>
              <a:t>Open source code on </a:t>
            </a:r>
            <a:br>
              <a:rPr lang="en-GB" dirty="0"/>
            </a:br>
            <a:r>
              <a:rPr lang="en-GB" dirty="0"/>
              <a:t>Github coming soon</a:t>
            </a:r>
            <a:br>
              <a:rPr lang="en-GB" dirty="0"/>
            </a:br>
            <a:br>
              <a:rPr lang="en-GB" dirty="0"/>
            </a:br>
            <a:r>
              <a:rPr lang="en-GB" sz="3100" b="1" dirty="0">
                <a:latin typeface="Courier New" panose="02070309020205020404" pitchFamily="49" charset="0"/>
                <a:cs typeface="Courier New" panose="02070309020205020404" pitchFamily="49" charset="0"/>
              </a:rPr>
              <a:t>https://</a:t>
            </a:r>
            <a:r>
              <a:rPr lang="en-GB" sz="3100" b="1" dirty="0" err="1">
                <a:latin typeface="Courier New" panose="02070309020205020404" pitchFamily="49" charset="0"/>
                <a:cs typeface="Courier New" panose="02070309020205020404" pitchFamily="49" charset="0"/>
              </a:rPr>
              <a:t>github.com</a:t>
            </a:r>
            <a:r>
              <a:rPr lang="en-GB" sz="3100" b="1" dirty="0">
                <a:latin typeface="Courier New" panose="02070309020205020404" pitchFamily="49" charset="0"/>
                <a:cs typeface="Courier New" panose="02070309020205020404" pitchFamily="49" charset="0"/>
              </a:rPr>
              <a:t>/</a:t>
            </a:r>
            <a:r>
              <a:rPr lang="en-GB" sz="3100" b="1" dirty="0" err="1">
                <a:latin typeface="Courier New" panose="02070309020205020404" pitchFamily="49" charset="0"/>
                <a:cs typeface="Courier New" panose="02070309020205020404" pitchFamily="49" charset="0"/>
              </a:rPr>
              <a:t>SimonLucas</a:t>
            </a:r>
            <a:r>
              <a:rPr lang="en-GB" sz="3100" b="1" dirty="0">
                <a:latin typeface="Courier New" panose="02070309020205020404" pitchFamily="49" charset="0"/>
                <a:cs typeface="Courier New" panose="02070309020205020404" pitchFamily="49" charset="0"/>
              </a:rPr>
              <a:t>/</a:t>
            </a:r>
            <a:r>
              <a:rPr lang="en-GB" sz="3100" b="1" dirty="0" err="1">
                <a:latin typeface="Courier New" panose="02070309020205020404" pitchFamily="49" charset="0"/>
                <a:cs typeface="Courier New" panose="02070309020205020404" pitchFamily="49" charset="0"/>
              </a:rPr>
              <a:t>ntbea</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5293007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AED7C-E42B-F446-8560-A659CD4E212F}"/>
              </a:ext>
            </a:extLst>
          </p:cNvPr>
          <p:cNvSpPr>
            <a:spLocks noGrp="1"/>
          </p:cNvSpPr>
          <p:nvPr>
            <p:ph type="title"/>
          </p:nvPr>
        </p:nvSpPr>
        <p:spPr/>
        <p:txBody>
          <a:bodyPr/>
          <a:lstStyle/>
          <a:p>
            <a:r>
              <a:rPr lang="en-GB" dirty="0"/>
              <a:t>Main contributions</a:t>
            </a:r>
            <a:endParaRPr lang="en-US" dirty="0"/>
          </a:p>
        </p:txBody>
      </p:sp>
      <p:sp>
        <p:nvSpPr>
          <p:cNvPr id="3" name="Content Placeholder 2">
            <a:extLst>
              <a:ext uri="{FF2B5EF4-FFF2-40B4-BE49-F238E27FC236}">
                <a16:creationId xmlns:a16="http://schemas.microsoft.com/office/drawing/2014/main" id="{F55E967A-FFC9-1E4F-B9E8-FA51AE19C069}"/>
              </a:ext>
            </a:extLst>
          </p:cNvPr>
          <p:cNvSpPr>
            <a:spLocks noGrp="1"/>
          </p:cNvSpPr>
          <p:nvPr>
            <p:ph idx="1"/>
          </p:nvPr>
        </p:nvSpPr>
        <p:spPr/>
        <p:txBody>
          <a:bodyPr>
            <a:normAutofit fontScale="92500"/>
          </a:bodyPr>
          <a:lstStyle/>
          <a:p>
            <a:r>
              <a:rPr lang="en-GB" dirty="0"/>
              <a:t>NTBEA is a new algorithm for noisy parameter optimisation (see our CEC 2017 paper [2])</a:t>
            </a:r>
          </a:p>
          <a:p>
            <a:r>
              <a:rPr lang="en-GB" dirty="0"/>
              <a:t>The algorithm is efficient, effective and informative</a:t>
            </a:r>
          </a:p>
          <a:p>
            <a:r>
              <a:rPr lang="en-GB" dirty="0"/>
              <a:t>We apply it to tune a rolling horizon evolution agent</a:t>
            </a:r>
          </a:p>
          <a:p>
            <a:r>
              <a:rPr lang="en-GB" dirty="0"/>
              <a:t>And boost performance of this General Game AI  algorithm</a:t>
            </a:r>
          </a:p>
          <a:p>
            <a:pPr lvl="1"/>
            <a:r>
              <a:rPr lang="en-GB" dirty="0"/>
              <a:t>When properly tuned it often beats Monte Carlo Tree Search</a:t>
            </a:r>
          </a:p>
          <a:p>
            <a:r>
              <a:rPr lang="en-GB" dirty="0"/>
              <a:t>Using NTBEA we found that long playout lengths in combination with using a shift buffer are key to good performance, also high mutation rates</a:t>
            </a:r>
            <a:endParaRPr lang="en-US" dirty="0"/>
          </a:p>
        </p:txBody>
      </p:sp>
    </p:spTree>
    <p:extLst>
      <p:ext uri="{BB962C8B-B14F-4D97-AF65-F5344CB8AC3E}">
        <p14:creationId xmlns:p14="http://schemas.microsoft.com/office/powerpoint/2010/main" val="18153026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94636"/>
            <a:ext cx="7886700" cy="1386642"/>
          </a:xfrm>
        </p:spPr>
        <p:txBody>
          <a:bodyPr>
            <a:normAutofit/>
          </a:bodyPr>
          <a:lstStyle/>
          <a:p>
            <a:r>
              <a:rPr lang="en-US" dirty="0"/>
              <a:t>Hyper-Parameter Optimisation: Considerations</a:t>
            </a:r>
          </a:p>
        </p:txBody>
      </p:sp>
      <p:sp>
        <p:nvSpPr>
          <p:cNvPr id="3" name="Content Placeholder 2"/>
          <p:cNvSpPr>
            <a:spLocks noGrp="1"/>
          </p:cNvSpPr>
          <p:nvPr>
            <p:ph idx="1"/>
          </p:nvPr>
        </p:nvSpPr>
        <p:spPr>
          <a:xfrm>
            <a:off x="628650" y="1839029"/>
            <a:ext cx="7886700" cy="4571396"/>
          </a:xfrm>
        </p:spPr>
        <p:txBody>
          <a:bodyPr>
            <a:normAutofit fontScale="70000" lnSpcReduction="20000"/>
          </a:bodyPr>
          <a:lstStyle/>
          <a:p>
            <a:r>
              <a:rPr lang="en-US" dirty="0"/>
              <a:t>Parameter types:</a:t>
            </a:r>
          </a:p>
          <a:p>
            <a:pPr lvl="1"/>
            <a:r>
              <a:rPr lang="en-US" dirty="0"/>
              <a:t>Continuous, discrete, categorical</a:t>
            </a:r>
          </a:p>
          <a:p>
            <a:pPr lvl="1"/>
            <a:r>
              <a:rPr lang="en-US" dirty="0"/>
              <a:t>Flat versus tree structured / conditional</a:t>
            </a:r>
          </a:p>
          <a:p>
            <a:r>
              <a:rPr lang="en-US" dirty="0"/>
              <a:t>Robustness to Noise levels</a:t>
            </a:r>
          </a:p>
          <a:p>
            <a:pPr lvl="1"/>
            <a:r>
              <a:rPr lang="en-US" dirty="0"/>
              <a:t>From low to high, known versus unknown distributions</a:t>
            </a:r>
          </a:p>
          <a:p>
            <a:r>
              <a:rPr lang="en-US" dirty="0"/>
              <a:t>Efficiency</a:t>
            </a:r>
          </a:p>
          <a:p>
            <a:pPr lvl="1"/>
            <a:r>
              <a:rPr lang="en-US" dirty="0"/>
              <a:t>Space and time</a:t>
            </a:r>
          </a:p>
          <a:p>
            <a:pPr lvl="1"/>
            <a:r>
              <a:rPr lang="en-US" dirty="0"/>
              <a:t>Depending on number of samples (fitness evaluations), number of parameters / size of search space</a:t>
            </a:r>
          </a:p>
          <a:p>
            <a:r>
              <a:rPr lang="en-US" dirty="0"/>
              <a:t>Simplicity</a:t>
            </a:r>
          </a:p>
          <a:p>
            <a:r>
              <a:rPr lang="en-US" dirty="0"/>
              <a:t>Interpretability: how informative is the model?</a:t>
            </a:r>
          </a:p>
          <a:p>
            <a:r>
              <a:rPr lang="en-US" dirty="0"/>
              <a:t>System being optimised:</a:t>
            </a:r>
          </a:p>
          <a:p>
            <a:pPr lvl="1"/>
            <a:r>
              <a:rPr lang="en-US" b="1" dirty="0"/>
              <a:t>Black-box</a:t>
            </a:r>
            <a:r>
              <a:rPr lang="en-US" dirty="0"/>
              <a:t>, grey-box, white-box (especially important is parameter sharing)</a:t>
            </a:r>
          </a:p>
          <a:p>
            <a:pPr lvl="1"/>
            <a:r>
              <a:rPr lang="en-US" dirty="0"/>
              <a:t>Is </a:t>
            </a:r>
            <a:r>
              <a:rPr lang="en-US" b="1" dirty="0"/>
              <a:t>Early Stopping</a:t>
            </a:r>
            <a:r>
              <a:rPr lang="en-US" dirty="0"/>
              <a:t> possible?</a:t>
            </a:r>
          </a:p>
          <a:p>
            <a:r>
              <a:rPr lang="en-US" dirty="0"/>
              <a:t>Available software (simplicity of APIs and operability)</a:t>
            </a:r>
          </a:p>
          <a:p>
            <a:endParaRPr lang="en-US" dirty="0"/>
          </a:p>
        </p:txBody>
      </p:sp>
    </p:spTree>
    <p:extLst>
      <p:ext uri="{BB962C8B-B14F-4D97-AF65-F5344CB8AC3E}">
        <p14:creationId xmlns:p14="http://schemas.microsoft.com/office/powerpoint/2010/main" val="693459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67453-34C8-284A-A984-3E3864D65AAD}"/>
              </a:ext>
            </a:extLst>
          </p:cNvPr>
          <p:cNvSpPr>
            <a:spLocks noGrp="1"/>
          </p:cNvSpPr>
          <p:nvPr>
            <p:ph type="title"/>
          </p:nvPr>
        </p:nvSpPr>
        <p:spPr>
          <a:xfrm>
            <a:off x="628650" y="365127"/>
            <a:ext cx="7886700" cy="899896"/>
          </a:xfrm>
        </p:spPr>
        <p:txBody>
          <a:bodyPr>
            <a:normAutofit fontScale="90000"/>
          </a:bodyPr>
          <a:lstStyle/>
          <a:p>
            <a:r>
              <a:rPr lang="en-GB" dirty="0"/>
              <a:t>NTBEA involves several concepts:</a:t>
            </a:r>
            <a:br>
              <a:rPr lang="en-GB" dirty="0"/>
            </a:br>
            <a:r>
              <a:rPr lang="en-GB" dirty="0"/>
              <a:t>here we use it to tune a RHEA</a:t>
            </a:r>
            <a:endParaRPr lang="en-US" dirty="0"/>
          </a:p>
        </p:txBody>
      </p:sp>
      <p:sp>
        <p:nvSpPr>
          <p:cNvPr id="4" name="Oval 3">
            <a:extLst>
              <a:ext uri="{FF2B5EF4-FFF2-40B4-BE49-F238E27FC236}">
                <a16:creationId xmlns:a16="http://schemas.microsoft.com/office/drawing/2014/main" id="{28A426AD-1E24-164E-8E6C-F521D467B664}"/>
              </a:ext>
            </a:extLst>
          </p:cNvPr>
          <p:cNvSpPr/>
          <p:nvPr/>
        </p:nvSpPr>
        <p:spPr>
          <a:xfrm>
            <a:off x="784515" y="3280857"/>
            <a:ext cx="1787236" cy="1246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CMAB</a:t>
            </a:r>
            <a:endParaRPr lang="en-US" sz="2800" dirty="0"/>
          </a:p>
        </p:txBody>
      </p:sp>
      <p:sp>
        <p:nvSpPr>
          <p:cNvPr id="5" name="Oval 4">
            <a:extLst>
              <a:ext uri="{FF2B5EF4-FFF2-40B4-BE49-F238E27FC236}">
                <a16:creationId xmlns:a16="http://schemas.microsoft.com/office/drawing/2014/main" id="{B60AD70D-C34E-F540-A453-3A407969F503}"/>
              </a:ext>
            </a:extLst>
          </p:cNvPr>
          <p:cNvSpPr/>
          <p:nvPr/>
        </p:nvSpPr>
        <p:spPr>
          <a:xfrm>
            <a:off x="6437169" y="3280857"/>
            <a:ext cx="1787236" cy="1246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EA</a:t>
            </a:r>
            <a:endParaRPr lang="en-US" sz="2800" dirty="0"/>
          </a:p>
        </p:txBody>
      </p:sp>
      <p:sp>
        <p:nvSpPr>
          <p:cNvPr id="6" name="Oval 5">
            <a:extLst>
              <a:ext uri="{FF2B5EF4-FFF2-40B4-BE49-F238E27FC236}">
                <a16:creationId xmlns:a16="http://schemas.microsoft.com/office/drawing/2014/main" id="{C3542C28-567E-0F48-88BD-A4F40A52C673}"/>
              </a:ext>
            </a:extLst>
          </p:cNvPr>
          <p:cNvSpPr/>
          <p:nvPr/>
        </p:nvSpPr>
        <p:spPr>
          <a:xfrm>
            <a:off x="3610842" y="1583676"/>
            <a:ext cx="1787236" cy="1246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EDA</a:t>
            </a:r>
            <a:endParaRPr lang="en-US" sz="2800" dirty="0"/>
          </a:p>
        </p:txBody>
      </p:sp>
      <p:sp>
        <p:nvSpPr>
          <p:cNvPr id="7" name="Oval 6">
            <a:extLst>
              <a:ext uri="{FF2B5EF4-FFF2-40B4-BE49-F238E27FC236}">
                <a16:creationId xmlns:a16="http://schemas.microsoft.com/office/drawing/2014/main" id="{49B68BC4-39D8-8943-AB39-EC8208061E0D}"/>
              </a:ext>
            </a:extLst>
          </p:cNvPr>
          <p:cNvSpPr/>
          <p:nvPr/>
        </p:nvSpPr>
        <p:spPr>
          <a:xfrm>
            <a:off x="3610842" y="3280857"/>
            <a:ext cx="1787236" cy="1246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NTBEA</a:t>
            </a:r>
            <a:endParaRPr lang="en-US" sz="2800" dirty="0"/>
          </a:p>
        </p:txBody>
      </p:sp>
      <p:sp>
        <p:nvSpPr>
          <p:cNvPr id="8" name="Rounded Rectangle 7">
            <a:extLst>
              <a:ext uri="{FF2B5EF4-FFF2-40B4-BE49-F238E27FC236}">
                <a16:creationId xmlns:a16="http://schemas.microsoft.com/office/drawing/2014/main" id="{9A4B3AE4-6C41-484F-83BC-56714381C83B}"/>
              </a:ext>
            </a:extLst>
          </p:cNvPr>
          <p:cNvSpPr/>
          <p:nvPr/>
        </p:nvSpPr>
        <p:spPr>
          <a:xfrm>
            <a:off x="3091296" y="5481778"/>
            <a:ext cx="2848842" cy="9005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RHEA</a:t>
            </a:r>
            <a:endParaRPr lang="en-US" sz="2800" dirty="0"/>
          </a:p>
        </p:txBody>
      </p:sp>
      <p:cxnSp>
        <p:nvCxnSpPr>
          <p:cNvPr id="10" name="Straight Arrow Connector 9">
            <a:extLst>
              <a:ext uri="{FF2B5EF4-FFF2-40B4-BE49-F238E27FC236}">
                <a16:creationId xmlns:a16="http://schemas.microsoft.com/office/drawing/2014/main" id="{A3885ED7-F3DA-8843-89FF-E4F6760CD6BB}"/>
              </a:ext>
            </a:extLst>
          </p:cNvPr>
          <p:cNvCxnSpPr/>
          <p:nvPr/>
        </p:nvCxnSpPr>
        <p:spPr>
          <a:xfrm>
            <a:off x="2571751" y="3904311"/>
            <a:ext cx="1039091"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1430044-58B9-264F-92A5-E0365BE43F70}"/>
              </a:ext>
            </a:extLst>
          </p:cNvPr>
          <p:cNvCxnSpPr>
            <a:stCxn id="5" idx="2"/>
            <a:endCxn id="7" idx="6"/>
          </p:cNvCxnSpPr>
          <p:nvPr/>
        </p:nvCxnSpPr>
        <p:spPr>
          <a:xfrm flipH="1">
            <a:off x="5398078" y="3904312"/>
            <a:ext cx="1039091"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735EDDF-B944-7A42-9E42-4C7C2729AFEB}"/>
              </a:ext>
            </a:extLst>
          </p:cNvPr>
          <p:cNvCxnSpPr>
            <a:stCxn id="6" idx="4"/>
          </p:cNvCxnSpPr>
          <p:nvPr/>
        </p:nvCxnSpPr>
        <p:spPr>
          <a:xfrm>
            <a:off x="4504460" y="2830585"/>
            <a:ext cx="0" cy="450272"/>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5510C50-EDE6-9A4D-B805-7E4E9B9DBA41}"/>
              </a:ext>
            </a:extLst>
          </p:cNvPr>
          <p:cNvCxnSpPr>
            <a:stCxn id="7" idx="4"/>
            <a:endCxn id="8" idx="0"/>
          </p:cNvCxnSpPr>
          <p:nvPr/>
        </p:nvCxnSpPr>
        <p:spPr>
          <a:xfrm>
            <a:off x="4504460" y="4527766"/>
            <a:ext cx="11257" cy="954012"/>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5678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Relationship to other models</a:t>
            </a:r>
          </a:p>
        </p:txBody>
      </p:sp>
      <p:sp>
        <p:nvSpPr>
          <p:cNvPr id="3" name="Content Placeholder 2"/>
          <p:cNvSpPr>
            <a:spLocks noGrp="1"/>
          </p:cNvSpPr>
          <p:nvPr>
            <p:ph idx="1"/>
          </p:nvPr>
        </p:nvSpPr>
        <p:spPr>
          <a:xfrm>
            <a:off x="628650" y="1376413"/>
            <a:ext cx="7886700" cy="4800550"/>
          </a:xfrm>
        </p:spPr>
        <p:txBody>
          <a:bodyPr>
            <a:normAutofit/>
          </a:bodyPr>
          <a:lstStyle/>
          <a:p>
            <a:r>
              <a:rPr lang="en-US" dirty="0"/>
              <a:t>N-Tuple Bandit EA</a:t>
            </a:r>
          </a:p>
          <a:p>
            <a:pPr lvl="1"/>
            <a:r>
              <a:rPr lang="en-US" dirty="0"/>
              <a:t>Similar to Combinatorial Multi-Arm Bandit (CMAB)</a:t>
            </a:r>
          </a:p>
          <a:p>
            <a:pPr lvl="1"/>
            <a:r>
              <a:rPr lang="en-US" dirty="0"/>
              <a:t>Evolutionary algorithm adds more focused search to bandit sampling process</a:t>
            </a:r>
          </a:p>
          <a:p>
            <a:r>
              <a:rPr lang="en-US" dirty="0"/>
              <a:t>Bandits: what do they add?</a:t>
            </a:r>
          </a:p>
          <a:p>
            <a:pPr lvl="1"/>
            <a:r>
              <a:rPr lang="en-US" dirty="0"/>
              <a:t>Explicit control of exploitation / exploration dilemma</a:t>
            </a:r>
          </a:p>
          <a:p>
            <a:pPr lvl="1"/>
            <a:r>
              <a:rPr lang="en-GB" dirty="0"/>
              <a:t>Natural escape from local optima</a:t>
            </a:r>
            <a:endParaRPr lang="en-US" dirty="0"/>
          </a:p>
        </p:txBody>
      </p:sp>
    </p:spTree>
    <p:extLst>
      <p:ext uri="{BB962C8B-B14F-4D97-AF65-F5344CB8AC3E}">
        <p14:creationId xmlns:p14="http://schemas.microsoft.com/office/powerpoint/2010/main" val="2496641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NTBEA: block diagram</a:t>
            </a:r>
          </a:p>
        </p:txBody>
      </p:sp>
      <p:sp>
        <p:nvSpPr>
          <p:cNvPr id="3" name="Content Placeholder 2"/>
          <p:cNvSpPr>
            <a:spLocks noGrp="1"/>
          </p:cNvSpPr>
          <p:nvPr>
            <p:ph idx="1"/>
          </p:nvPr>
        </p:nvSpPr>
        <p:spPr>
          <a:xfrm>
            <a:off x="1485900" y="2057403"/>
            <a:ext cx="6172200" cy="704263"/>
          </a:xfrm>
        </p:spPr>
        <p:txBody>
          <a:bodyPr>
            <a:normAutofit fontScale="92500" lnSpcReduction="20000"/>
          </a:bodyPr>
          <a:lstStyle/>
          <a:p>
            <a:r>
              <a:rPr lang="en-GB" dirty="0"/>
              <a:t>Note the fat connection between the EA and the landscape model</a:t>
            </a:r>
          </a:p>
        </p:txBody>
      </p:sp>
      <p:sp>
        <p:nvSpPr>
          <p:cNvPr id="4" name="Rectangle 3"/>
          <p:cNvSpPr/>
          <p:nvPr/>
        </p:nvSpPr>
        <p:spPr>
          <a:xfrm>
            <a:off x="3834108" y="3396029"/>
            <a:ext cx="1698674" cy="685800"/>
          </a:xfrm>
          <a:prstGeom prst="rect">
            <a:avLst/>
          </a:prstGeom>
          <a:solidFill>
            <a:schemeClr val="accent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bg1"/>
                </a:solidFill>
              </a:rPr>
              <a:t>Evolutionary Algorithm</a:t>
            </a:r>
          </a:p>
        </p:txBody>
      </p:sp>
      <p:sp>
        <p:nvSpPr>
          <p:cNvPr id="5" name="Rectangle 4"/>
          <p:cNvSpPr/>
          <p:nvPr/>
        </p:nvSpPr>
        <p:spPr>
          <a:xfrm>
            <a:off x="5993540" y="3071593"/>
            <a:ext cx="1972824" cy="1334672"/>
          </a:xfrm>
          <a:prstGeom prst="rect">
            <a:avLst/>
          </a:prstGeom>
          <a:solidFill>
            <a:schemeClr val="accent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bg1"/>
                </a:solidFill>
              </a:rPr>
              <a:t>Noisy Fitness Evaluator</a:t>
            </a:r>
          </a:p>
          <a:p>
            <a:pPr algn="ctr"/>
            <a:r>
              <a:rPr lang="en-GB" dirty="0">
                <a:solidFill>
                  <a:schemeClr val="bg1"/>
                </a:solidFill>
              </a:rPr>
              <a:t>(Algorithm to be tuned)</a:t>
            </a:r>
          </a:p>
        </p:txBody>
      </p:sp>
      <p:sp>
        <p:nvSpPr>
          <p:cNvPr id="6" name="Rectangle 5"/>
          <p:cNvSpPr/>
          <p:nvPr/>
        </p:nvSpPr>
        <p:spPr>
          <a:xfrm>
            <a:off x="1281655" y="3071593"/>
            <a:ext cx="1972822" cy="1334672"/>
          </a:xfrm>
          <a:prstGeom prst="rect">
            <a:avLst/>
          </a:prstGeom>
          <a:solidFill>
            <a:schemeClr val="accent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bg1"/>
                </a:solidFill>
              </a:rPr>
              <a:t>N-Tuple Bandit Fitness Landscape Model</a:t>
            </a:r>
          </a:p>
        </p:txBody>
      </p:sp>
      <p:sp>
        <p:nvSpPr>
          <p:cNvPr id="7" name="Left-Right Arrow 6"/>
          <p:cNvSpPr/>
          <p:nvPr/>
        </p:nvSpPr>
        <p:spPr>
          <a:xfrm>
            <a:off x="3254476" y="3570116"/>
            <a:ext cx="579632" cy="337625"/>
          </a:xfrm>
          <a:prstGeom prst="leftRightArrow">
            <a:avLst/>
          </a:prstGeom>
          <a:solidFill>
            <a:schemeClr val="accent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chemeClr val="bg1"/>
              </a:solidFill>
            </a:endParaRPr>
          </a:p>
        </p:txBody>
      </p:sp>
      <p:sp>
        <p:nvSpPr>
          <p:cNvPr id="8" name="Left-Right Arrow 7"/>
          <p:cNvSpPr/>
          <p:nvPr/>
        </p:nvSpPr>
        <p:spPr>
          <a:xfrm>
            <a:off x="5532782" y="3700506"/>
            <a:ext cx="460760" cy="76845"/>
          </a:xfrm>
          <a:prstGeom prst="leftRightArrow">
            <a:avLst/>
          </a:prstGeom>
          <a:solidFill>
            <a:schemeClr val="accent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chemeClr val="bg1"/>
              </a:solidFill>
            </a:endParaRPr>
          </a:p>
        </p:txBody>
      </p:sp>
    </p:spTree>
    <p:extLst>
      <p:ext uri="{BB962C8B-B14F-4D97-AF65-F5344CB8AC3E}">
        <p14:creationId xmlns:p14="http://schemas.microsoft.com/office/powerpoint/2010/main" val="783114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A8A72-3E5F-EA4D-B58A-F0028B931669}"/>
              </a:ext>
            </a:extLst>
          </p:cNvPr>
          <p:cNvSpPr>
            <a:spLocks noGrp="1"/>
          </p:cNvSpPr>
          <p:nvPr>
            <p:ph type="title"/>
          </p:nvPr>
        </p:nvSpPr>
        <p:spPr/>
        <p:txBody>
          <a:bodyPr/>
          <a:lstStyle/>
          <a:p>
            <a:r>
              <a:rPr lang="en-US" dirty="0"/>
              <a:t>Bandit Equations</a:t>
            </a:r>
          </a:p>
        </p:txBody>
      </p:sp>
      <p:pic>
        <p:nvPicPr>
          <p:cNvPr id="5" name="Content Placeholder 4">
            <a:extLst>
              <a:ext uri="{FF2B5EF4-FFF2-40B4-BE49-F238E27FC236}">
                <a16:creationId xmlns:a16="http://schemas.microsoft.com/office/drawing/2014/main" id="{5CA52470-8AB8-B34A-BD3C-C2B5D4C51D65}"/>
              </a:ext>
            </a:extLst>
          </p:cNvPr>
          <p:cNvPicPr>
            <a:picLocks noGrp="1" noChangeAspect="1"/>
          </p:cNvPicPr>
          <p:nvPr>
            <p:ph idx="1"/>
          </p:nvPr>
        </p:nvPicPr>
        <p:blipFill>
          <a:blip r:embed="rId3"/>
          <a:stretch>
            <a:fillRect/>
          </a:stretch>
        </p:blipFill>
        <p:spPr>
          <a:xfrm>
            <a:off x="1682750" y="4460979"/>
            <a:ext cx="5778500" cy="1663700"/>
          </a:xfrm>
        </p:spPr>
      </p:pic>
      <p:pic>
        <p:nvPicPr>
          <p:cNvPr id="7" name="Picture 6">
            <a:extLst>
              <a:ext uri="{FF2B5EF4-FFF2-40B4-BE49-F238E27FC236}">
                <a16:creationId xmlns:a16="http://schemas.microsoft.com/office/drawing/2014/main" id="{684EF009-6F38-4341-B66F-E5C3ACE00AD6}"/>
              </a:ext>
            </a:extLst>
          </p:cNvPr>
          <p:cNvPicPr>
            <a:picLocks noChangeAspect="1"/>
          </p:cNvPicPr>
          <p:nvPr/>
        </p:nvPicPr>
        <p:blipFill>
          <a:blip r:embed="rId4"/>
          <a:stretch>
            <a:fillRect/>
          </a:stretch>
        </p:blipFill>
        <p:spPr>
          <a:xfrm>
            <a:off x="2169622" y="1581151"/>
            <a:ext cx="4800600" cy="1435100"/>
          </a:xfrm>
          <a:prstGeom prst="rect">
            <a:avLst/>
          </a:prstGeom>
        </p:spPr>
      </p:pic>
      <p:sp>
        <p:nvSpPr>
          <p:cNvPr id="3" name="TextBox 2">
            <a:extLst>
              <a:ext uri="{FF2B5EF4-FFF2-40B4-BE49-F238E27FC236}">
                <a16:creationId xmlns:a16="http://schemas.microsoft.com/office/drawing/2014/main" id="{1511D2C0-599B-EA4D-AEFF-DE6BAE59F3EB}"/>
              </a:ext>
            </a:extLst>
          </p:cNvPr>
          <p:cNvSpPr txBox="1"/>
          <p:nvPr/>
        </p:nvSpPr>
        <p:spPr>
          <a:xfrm>
            <a:off x="764771" y="1459856"/>
            <a:ext cx="3807229" cy="461665"/>
          </a:xfrm>
          <a:prstGeom prst="rect">
            <a:avLst/>
          </a:prstGeom>
          <a:noFill/>
        </p:spPr>
        <p:txBody>
          <a:bodyPr wrap="square" rtlCol="0">
            <a:spAutoFit/>
          </a:bodyPr>
          <a:lstStyle/>
          <a:p>
            <a:r>
              <a:rPr lang="en-GB" sz="2400" dirty="0"/>
              <a:t>Multi-Armed Bandit</a:t>
            </a:r>
            <a:endParaRPr lang="en-US" sz="2400" dirty="0"/>
          </a:p>
        </p:txBody>
      </p:sp>
      <p:sp>
        <p:nvSpPr>
          <p:cNvPr id="4" name="TextBox 3">
            <a:extLst>
              <a:ext uri="{FF2B5EF4-FFF2-40B4-BE49-F238E27FC236}">
                <a16:creationId xmlns:a16="http://schemas.microsoft.com/office/drawing/2014/main" id="{6B511CEE-1817-1147-B2D5-2421598DD781}"/>
              </a:ext>
            </a:extLst>
          </p:cNvPr>
          <p:cNvSpPr txBox="1"/>
          <p:nvPr/>
        </p:nvSpPr>
        <p:spPr>
          <a:xfrm>
            <a:off x="764771" y="3906981"/>
            <a:ext cx="2809702" cy="1015663"/>
          </a:xfrm>
          <a:prstGeom prst="rect">
            <a:avLst/>
          </a:prstGeom>
          <a:noFill/>
        </p:spPr>
        <p:txBody>
          <a:bodyPr wrap="square" rtlCol="0">
            <a:spAutoFit/>
          </a:bodyPr>
          <a:lstStyle/>
          <a:p>
            <a:r>
              <a:rPr lang="en-GB" sz="2000" dirty="0"/>
              <a:t>Combining Multi-Armed Bandits (simple average)</a:t>
            </a:r>
          </a:p>
          <a:p>
            <a:r>
              <a:rPr lang="en-GB" sz="2000" dirty="0"/>
              <a:t>In this paper m=16</a:t>
            </a:r>
            <a:endParaRPr lang="en-US" sz="2000" dirty="0"/>
          </a:p>
        </p:txBody>
      </p:sp>
    </p:spTree>
    <p:extLst>
      <p:ext uri="{BB962C8B-B14F-4D97-AF65-F5344CB8AC3E}">
        <p14:creationId xmlns:p14="http://schemas.microsoft.com/office/powerpoint/2010/main" val="2300262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A7707-F9D0-C44F-9A42-00F54F22C31A}"/>
              </a:ext>
            </a:extLst>
          </p:cNvPr>
          <p:cNvSpPr>
            <a:spLocks noGrp="1"/>
          </p:cNvSpPr>
          <p:nvPr>
            <p:ph type="title"/>
          </p:nvPr>
        </p:nvSpPr>
        <p:spPr/>
        <p:txBody>
          <a:bodyPr/>
          <a:lstStyle/>
          <a:p>
            <a:r>
              <a:rPr lang="en-GB" dirty="0"/>
              <a:t>Let’s now consider a Multi-Armed Bandit to tune a single parameter</a:t>
            </a:r>
            <a:endParaRPr lang="en-US" dirty="0"/>
          </a:p>
        </p:txBody>
      </p:sp>
      <p:sp>
        <p:nvSpPr>
          <p:cNvPr id="3" name="Content Placeholder 2">
            <a:extLst>
              <a:ext uri="{FF2B5EF4-FFF2-40B4-BE49-F238E27FC236}">
                <a16:creationId xmlns:a16="http://schemas.microsoft.com/office/drawing/2014/main" id="{0D36F65A-401D-4049-87C1-346FFFC1368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47906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0EA08-515F-8246-9EEA-260DF099CC6A}"/>
              </a:ext>
            </a:extLst>
          </p:cNvPr>
          <p:cNvSpPr>
            <a:spLocks noGrp="1"/>
          </p:cNvSpPr>
          <p:nvPr>
            <p:ph type="title"/>
          </p:nvPr>
        </p:nvSpPr>
        <p:spPr/>
        <p:txBody>
          <a:bodyPr>
            <a:normAutofit/>
          </a:bodyPr>
          <a:lstStyle/>
          <a:p>
            <a:r>
              <a:rPr lang="en-GB" dirty="0"/>
              <a:t>Start with a random </a:t>
            </a:r>
            <a:r>
              <a:rPr lang="en-GB" dirty="0" err="1"/>
              <a:t>param</a:t>
            </a:r>
            <a:r>
              <a:rPr lang="en-GB" dirty="0"/>
              <a:t> value</a:t>
            </a:r>
            <a:br>
              <a:rPr lang="en-GB" dirty="0"/>
            </a:br>
            <a:r>
              <a:rPr lang="en-GB" dirty="0"/>
              <a:t>Evaluate and add to model</a:t>
            </a:r>
            <a:endParaRPr lang="en-US" dirty="0"/>
          </a:p>
        </p:txBody>
      </p:sp>
      <p:pic>
        <p:nvPicPr>
          <p:cNvPr id="5" name="Content Placeholder 4">
            <a:extLst>
              <a:ext uri="{FF2B5EF4-FFF2-40B4-BE49-F238E27FC236}">
                <a16:creationId xmlns:a16="http://schemas.microsoft.com/office/drawing/2014/main" id="{AF31DB32-490B-1148-AD43-EF10D7B7EC67}"/>
              </a:ext>
            </a:extLst>
          </p:cNvPr>
          <p:cNvPicPr>
            <a:picLocks noGrp="1" noChangeAspect="1"/>
          </p:cNvPicPr>
          <p:nvPr>
            <p:ph idx="1"/>
          </p:nvPr>
        </p:nvPicPr>
        <p:blipFill>
          <a:blip r:embed="rId2"/>
          <a:stretch>
            <a:fillRect/>
          </a:stretch>
        </p:blipFill>
        <p:spPr>
          <a:xfrm>
            <a:off x="1210670" y="1825625"/>
            <a:ext cx="6722660" cy="4351338"/>
          </a:xfrm>
        </p:spPr>
      </p:pic>
    </p:spTree>
    <p:extLst>
      <p:ext uri="{BB962C8B-B14F-4D97-AF65-F5344CB8AC3E}">
        <p14:creationId xmlns:p14="http://schemas.microsoft.com/office/powerpoint/2010/main" val="78793975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21444</TotalTime>
  <Words>1412</Words>
  <Application>Microsoft Macintosh PowerPoint</Application>
  <PresentationFormat>On-screen Show (4:3)</PresentationFormat>
  <Paragraphs>162</Paragraphs>
  <Slides>30</Slides>
  <Notes>11</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Calibri Light</vt:lpstr>
      <vt:lpstr>Courier New</vt:lpstr>
      <vt:lpstr>Office Theme</vt:lpstr>
      <vt:lpstr>N-Tuple Bandit Evolutionary Algorithm (NTBEA)  for Game Agent Optimisation  </vt:lpstr>
      <vt:lpstr>Motivation: Sample-Efficient Algorithm Tuning for Noisy Problems</vt:lpstr>
      <vt:lpstr>Main contributions</vt:lpstr>
      <vt:lpstr>NTBEA involves several concepts: here we use it to tune a RHEA</vt:lpstr>
      <vt:lpstr>Relationship to other models</vt:lpstr>
      <vt:lpstr>NTBEA: block diagram</vt:lpstr>
      <vt:lpstr>Bandit Equations</vt:lpstr>
      <vt:lpstr>Let’s now consider a Multi-Armed Bandit to tune a single parameter</vt:lpstr>
      <vt:lpstr>Start with a random param value Evaluate and add to model</vt:lpstr>
      <vt:lpstr>Green bars: exploitation Blue bars: exploration Green + Blue = UCB value</vt:lpstr>
      <vt:lpstr>Note how exploration term grows for less sampled options</vt:lpstr>
      <vt:lpstr>Note how promising options are sampled more frequently</vt:lpstr>
      <vt:lpstr>Video</vt:lpstr>
      <vt:lpstr>So far, that’s fine for a single parameter</vt:lpstr>
      <vt:lpstr>N-Tuple Bandit Model: suppose we have P parameters to tune</vt:lpstr>
      <vt:lpstr>The 16 tuples used  (parameter indices)</vt:lpstr>
      <vt:lpstr>A standard (1,lambda) EA</vt:lpstr>
      <vt:lpstr>The NTBEA Algorithm</vt:lpstr>
      <vt:lpstr>Rolling Horizon Evolution</vt:lpstr>
      <vt:lpstr>Rolling Horizon Evolution in Asteroids (each number corresponds to a joystick action)</vt:lpstr>
      <vt:lpstr>Rolling Horizon Evolution in Planet Wars (each number-pair specifies source and target planets for fleet transits)</vt:lpstr>
      <vt:lpstr>Parameters of a Rolling Horizon Evolution Agent</vt:lpstr>
      <vt:lpstr>Poorly tuned agent (l=20, …)</vt:lpstr>
      <vt:lpstr>Well-tuned agent: (l=100, …)</vt:lpstr>
      <vt:lpstr>Results from paper</vt:lpstr>
      <vt:lpstr>Extended Planet Wars Results (100 trials) SMAC = Sequential Model-based Algorithm Configuration [23]</vt:lpstr>
      <vt:lpstr>Informative model for each N-Tuple (e.g. 1-tuple below shows fitness versus v. sequence length)</vt:lpstr>
      <vt:lpstr>Conclusions and Future Work</vt:lpstr>
      <vt:lpstr>   Questions?  Open source code on  Github coming soon  https://github.com/SimonLucas/ntbea</vt:lpstr>
      <vt:lpstr>Hyper-Parameter Optimisation: Considerations</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N-Tuple Paper</dc:title>
  <dc:creator>Simon Lucas</dc:creator>
  <cp:lastModifiedBy>Simon Lucas</cp:lastModifiedBy>
  <cp:revision>92</cp:revision>
  <cp:lastPrinted>2018-07-07T11:10:44Z</cp:lastPrinted>
  <dcterms:created xsi:type="dcterms:W3CDTF">2018-01-15T13:17:51Z</dcterms:created>
  <dcterms:modified xsi:type="dcterms:W3CDTF">2018-07-09T12:45:02Z</dcterms:modified>
</cp:coreProperties>
</file>